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58" r:id="rId3"/>
    <p:sldId id="259" r:id="rId4"/>
    <p:sldId id="264" r:id="rId5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8"/>
    <p:restoredTop sz="94709"/>
  </p:normalViewPr>
  <p:slideViewPr>
    <p:cSldViewPr snapToGrid="0" snapToObjects="1">
      <p:cViewPr>
        <p:scale>
          <a:sx n="120" d="100"/>
          <a:sy n="120" d="100"/>
        </p:scale>
        <p:origin x="1480" y="-3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07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55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55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66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53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22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82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5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82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16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ja-JP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78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35C0B-3DD6-B04C-A3B0-C77C4EAE518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5AD16-6FF0-8446-B498-ED347EB2E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55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42DC1E-8574-E847-B030-AE6604C09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147" y="1361114"/>
            <a:ext cx="3282397" cy="677310"/>
          </a:xfrm>
        </p:spPr>
        <p:txBody>
          <a:bodyPr>
            <a:normAutofit/>
          </a:bodyPr>
          <a:lstStyle/>
          <a:p>
            <a:r>
              <a:rPr lang="en-US" altLang="ja-JP" sz="1800" b="1" spc="300" dirty="0">
                <a:solidFill>
                  <a:srgbClr val="C00000"/>
                </a:solidFill>
                <a:latin typeface="Britannic Bold" panose="020B0903060703020204" pitchFamily="34" charset="0"/>
                <a:ea typeface="Lantinghei SC Demibold" panose="02000000000000000000" pitchFamily="2" charset="-122"/>
                <a:cs typeface="Silom" pitchFamily="2" charset="-34"/>
              </a:rPr>
              <a:t>COCKTAILS</a:t>
            </a:r>
            <a:br>
              <a:rPr lang="en-US" altLang="ja-JP" sz="1800" b="1" spc="300" dirty="0">
                <a:solidFill>
                  <a:srgbClr val="C00000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  <a:cs typeface="Silom" pitchFamily="2" charset="-34"/>
              </a:rPr>
            </a:br>
            <a:endParaRPr lang="ja-JP" altLang="en-US" sz="1800" b="1" spc="300">
              <a:solidFill>
                <a:srgbClr val="C00000"/>
              </a:solidFill>
              <a:latin typeface="Lantinghei SC Demibold" panose="02000000000000000000" pitchFamily="2" charset="-122"/>
              <a:cs typeface="Silom" pitchFamily="2" charset="-34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F3009C-215A-2948-8630-1D61E9E7D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476" y="2144737"/>
            <a:ext cx="819235" cy="287969"/>
          </a:xfrm>
        </p:spPr>
        <p:txBody>
          <a:bodyPr>
            <a:noAutofit/>
          </a:bodyPr>
          <a:lstStyle/>
          <a:p>
            <a:r>
              <a:rPr lang="en-US" altLang="ja-JP" sz="1658" b="1" dirty="0">
                <a:solidFill>
                  <a:srgbClr val="C00000"/>
                </a:solidFill>
                <a:latin typeface="Britannic Bold" panose="020B0903060703020204" pitchFamily="34" charset="0"/>
              </a:rPr>
              <a:t>LIGHT</a:t>
            </a:r>
          </a:p>
          <a:p>
            <a:endParaRPr kumimoji="1" lang="ja-JP" altLang="en-US">
              <a:latin typeface="Lucida Bright" panose="02040602050505020304" pitchFamily="18" charset="0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C475BF4-B2CA-CE4E-9072-86006FD2555C}"/>
              </a:ext>
            </a:extLst>
          </p:cNvPr>
          <p:cNvCxnSpPr>
            <a:cxnSpLocks/>
          </p:cNvCxnSpPr>
          <p:nvPr/>
        </p:nvCxnSpPr>
        <p:spPr>
          <a:xfrm>
            <a:off x="787485" y="1333615"/>
            <a:ext cx="5208103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ADBA333-568E-064E-BFB5-C6D2E8E26674}"/>
              </a:ext>
            </a:extLst>
          </p:cNvPr>
          <p:cNvSpPr txBox="1"/>
          <p:nvPr/>
        </p:nvSpPr>
        <p:spPr>
          <a:xfrm>
            <a:off x="3604879" y="2791878"/>
            <a:ext cx="899605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 err="1">
                <a:latin typeface="Lucida Bright" panose="02040602050505020304" pitchFamily="18" charset="0"/>
              </a:rPr>
              <a:t>Aperitiki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23795E5-0BB9-E54A-87E9-3FA17285B7D6}"/>
              </a:ext>
            </a:extLst>
          </p:cNvPr>
          <p:cNvSpPr txBox="1"/>
          <p:nvPr/>
        </p:nvSpPr>
        <p:spPr>
          <a:xfrm>
            <a:off x="3606372" y="3252589"/>
            <a:ext cx="1931939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 err="1">
                <a:latin typeface="Lucida Bright" panose="02040602050505020304" pitchFamily="18" charset="0"/>
              </a:rPr>
              <a:t>Amaro</a:t>
            </a:r>
            <a:r>
              <a:rPr lang="en-US" altLang="ja-JP" sz="1244" i="1" dirty="0">
                <a:latin typeface="Lucida Bright" panose="02040602050505020304" pitchFamily="18" charset="0"/>
              </a:rPr>
              <a:t>, Lime,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Pinapple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EE02E37-34D9-EE40-8CC7-13B3772BB823}"/>
              </a:ext>
            </a:extLst>
          </p:cNvPr>
          <p:cNvSpPr txBox="1"/>
          <p:nvPr/>
        </p:nvSpPr>
        <p:spPr>
          <a:xfrm>
            <a:off x="3606372" y="3494412"/>
            <a:ext cx="1342034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(Fluffy, Herbal)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F4E0D0C-E472-A747-B1C5-1DA8382F9E13}"/>
              </a:ext>
            </a:extLst>
          </p:cNvPr>
          <p:cNvSpPr txBox="1"/>
          <p:nvPr/>
        </p:nvSpPr>
        <p:spPr>
          <a:xfrm>
            <a:off x="561729" y="2827513"/>
            <a:ext cx="1505540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Whisky Highball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CEF28E8-395B-E240-8B57-FE00207846F6}"/>
              </a:ext>
            </a:extLst>
          </p:cNvPr>
          <p:cNvSpPr txBox="1"/>
          <p:nvPr/>
        </p:nvSpPr>
        <p:spPr>
          <a:xfrm>
            <a:off x="505901" y="3266631"/>
            <a:ext cx="296267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 Japanese Whisky, Yuzu, Soda Water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8851A3-1936-CE4E-82D0-BA686C98E43D}"/>
              </a:ext>
            </a:extLst>
          </p:cNvPr>
          <p:cNvSpPr txBox="1"/>
          <p:nvPr/>
        </p:nvSpPr>
        <p:spPr>
          <a:xfrm>
            <a:off x="5102401" y="2782683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1100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E9C3AFE-66EF-4347-858D-292C718BEF55}"/>
              </a:ext>
            </a:extLst>
          </p:cNvPr>
          <p:cNvSpPr txBox="1"/>
          <p:nvPr/>
        </p:nvSpPr>
        <p:spPr>
          <a:xfrm>
            <a:off x="2006377" y="2827513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77"/>
              </a:rPr>
              <a:t>1000</a:t>
            </a:r>
            <a:endParaRPr lang="ja-JP" altLang="en-US" sz="1244" b="1">
              <a:latin typeface="Lucida Bright" panose="02040602050505020304" pitchFamily="18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86C4F-D773-BD43-8CEF-A19D3DE55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330" y="141422"/>
            <a:ext cx="3702291" cy="114618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5DC4649-945A-9D48-945B-BF9C0525C759}"/>
              </a:ext>
            </a:extLst>
          </p:cNvPr>
          <p:cNvSpPr txBox="1"/>
          <p:nvPr/>
        </p:nvSpPr>
        <p:spPr>
          <a:xfrm>
            <a:off x="555788" y="3673928"/>
            <a:ext cx="1208985" cy="56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i="1" dirty="0">
                <a:latin typeface="Lucida Bright" panose="02040602050505020304" pitchFamily="18" charset="0"/>
              </a:rPr>
              <a:t>(Dry, Citrusy)</a:t>
            </a:r>
            <a:endParaRPr lang="ja-JP" altLang="en-US" sz="1240" i="1">
              <a:latin typeface="Lucida Bright" panose="02040602050505020304" pitchFamily="18" charset="0"/>
            </a:endParaRPr>
          </a:p>
          <a:p>
            <a:endParaRPr kumimoji="1" lang="ja-JP" altLang="en-US"/>
          </a:p>
        </p:txBody>
      </p:sp>
      <p:sp>
        <p:nvSpPr>
          <p:cNvPr id="45" name="正方形/長方形 25">
            <a:extLst>
              <a:ext uri="{FF2B5EF4-FFF2-40B4-BE49-F238E27FC236}">
                <a16:creationId xmlns:a16="http://schemas.microsoft.com/office/drawing/2014/main" id="{07638F69-A49B-B749-9A3B-223CC393B569}"/>
              </a:ext>
            </a:extLst>
          </p:cNvPr>
          <p:cNvSpPr/>
          <p:nvPr/>
        </p:nvSpPr>
        <p:spPr>
          <a:xfrm>
            <a:off x="513182" y="6469691"/>
            <a:ext cx="1300356" cy="283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 </a:t>
            </a:r>
            <a:r>
              <a:rPr lang="en-US" altLang="ja-JP" sz="1244" b="1" dirty="0" err="1">
                <a:latin typeface="Lucida Bright" panose="02040602050505020304" pitchFamily="18" charset="0"/>
              </a:rPr>
              <a:t>Sgroppino</a:t>
            </a:r>
            <a:r>
              <a:rPr lang="en-US" altLang="ja-JP" sz="1244" b="1" dirty="0">
                <a:latin typeface="Lucida Bright" panose="02040602050505020304" pitchFamily="18" charset="0"/>
              </a:rPr>
              <a:t> 75</a:t>
            </a:r>
            <a:endParaRPr lang="ja-JP" altLang="en-US" sz="1199" b="1">
              <a:latin typeface="Lucida Bright" panose="02040602050505020304" pitchFamily="18" charset="0"/>
            </a:endParaRPr>
          </a:p>
        </p:txBody>
      </p:sp>
      <p:sp>
        <p:nvSpPr>
          <p:cNvPr id="48" name="テキスト ボックス 26">
            <a:extLst>
              <a:ext uri="{FF2B5EF4-FFF2-40B4-BE49-F238E27FC236}">
                <a16:creationId xmlns:a16="http://schemas.microsoft.com/office/drawing/2014/main" id="{C830810C-5455-C342-9A90-6AFD1AE6D485}"/>
              </a:ext>
            </a:extLst>
          </p:cNvPr>
          <p:cNvSpPr txBox="1"/>
          <p:nvPr/>
        </p:nvSpPr>
        <p:spPr>
          <a:xfrm>
            <a:off x="505901" y="7008745"/>
            <a:ext cx="2486578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“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Gin&amp;Tonic</a:t>
            </a:r>
            <a:r>
              <a:rPr lang="en-US" altLang="ja-JP" sz="1244" i="1" dirty="0">
                <a:latin typeface="Lucida Bright" panose="02040602050505020304" pitchFamily="18" charset="0"/>
              </a:rPr>
              <a:t> Sorbet”, 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Cremant</a:t>
            </a:r>
            <a:endParaRPr lang="en-US" altLang="ja-JP" sz="1244" i="1" dirty="0">
              <a:latin typeface="Lucida Bright" panose="02040602050505020304" pitchFamily="18" charset="0"/>
            </a:endParaRPr>
          </a:p>
        </p:txBody>
      </p:sp>
      <p:sp>
        <p:nvSpPr>
          <p:cNvPr id="51" name="テキスト ボックス 27">
            <a:extLst>
              <a:ext uri="{FF2B5EF4-FFF2-40B4-BE49-F238E27FC236}">
                <a16:creationId xmlns:a16="http://schemas.microsoft.com/office/drawing/2014/main" id="{28EE6606-A197-C046-A63D-CC98963BBACD}"/>
              </a:ext>
            </a:extLst>
          </p:cNvPr>
          <p:cNvSpPr txBox="1"/>
          <p:nvPr/>
        </p:nvSpPr>
        <p:spPr>
          <a:xfrm>
            <a:off x="572775" y="7250259"/>
            <a:ext cx="1221809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(Zesty, Fluffy)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A3A7118-404C-5E4F-A42E-8CF674C5B4CB}"/>
              </a:ext>
            </a:extLst>
          </p:cNvPr>
          <p:cNvSpPr txBox="1"/>
          <p:nvPr/>
        </p:nvSpPr>
        <p:spPr>
          <a:xfrm>
            <a:off x="1915334" y="6469691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1100</a:t>
            </a:r>
            <a:endParaRPr lang="ja-JP" altLang="en-US" sz="1244"/>
          </a:p>
        </p:txBody>
      </p:sp>
      <p:sp>
        <p:nvSpPr>
          <p:cNvPr id="37" name="正方形/長方形 25">
            <a:extLst>
              <a:ext uri="{FF2B5EF4-FFF2-40B4-BE49-F238E27FC236}">
                <a16:creationId xmlns:a16="http://schemas.microsoft.com/office/drawing/2014/main" id="{2CA85DA6-39BE-D349-9352-ED54B30246B1}"/>
              </a:ext>
            </a:extLst>
          </p:cNvPr>
          <p:cNvSpPr/>
          <p:nvPr/>
        </p:nvSpPr>
        <p:spPr>
          <a:xfrm>
            <a:off x="508236" y="4819053"/>
            <a:ext cx="1234633" cy="283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 Gin &amp; Tonic </a:t>
            </a:r>
            <a:endParaRPr lang="ja-JP" altLang="en-US" sz="1199" b="1">
              <a:latin typeface="Lucida Bright" panose="02040602050505020304" pitchFamily="18" charset="0"/>
            </a:endParaRPr>
          </a:p>
        </p:txBody>
      </p:sp>
      <p:sp>
        <p:nvSpPr>
          <p:cNvPr id="39" name="テキスト ボックス 27">
            <a:extLst>
              <a:ext uri="{FF2B5EF4-FFF2-40B4-BE49-F238E27FC236}">
                <a16:creationId xmlns:a16="http://schemas.microsoft.com/office/drawing/2014/main" id="{66BAB95D-F287-744F-A2BA-A00DF39DA7F8}"/>
              </a:ext>
            </a:extLst>
          </p:cNvPr>
          <p:cNvSpPr txBox="1"/>
          <p:nvPr/>
        </p:nvSpPr>
        <p:spPr>
          <a:xfrm>
            <a:off x="505901" y="5624226"/>
            <a:ext cx="176202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(Refreshing, Umami)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E562BD-DDE7-AC46-AD17-E135746BA764}"/>
              </a:ext>
            </a:extLst>
          </p:cNvPr>
          <p:cNvSpPr txBox="1"/>
          <p:nvPr/>
        </p:nvSpPr>
        <p:spPr>
          <a:xfrm>
            <a:off x="1613736" y="4817531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1100</a:t>
            </a:r>
            <a:endParaRPr lang="ja-JP" altLang="en-US" sz="1244"/>
          </a:p>
        </p:txBody>
      </p:sp>
      <p:sp>
        <p:nvSpPr>
          <p:cNvPr id="30" name="テキスト ボックス 26">
            <a:extLst>
              <a:ext uri="{FF2B5EF4-FFF2-40B4-BE49-F238E27FC236}">
                <a16:creationId xmlns:a16="http://schemas.microsoft.com/office/drawing/2014/main" id="{03DFFAE0-3DC5-704B-8D4E-235DF90FD851}"/>
              </a:ext>
            </a:extLst>
          </p:cNvPr>
          <p:cNvSpPr txBox="1"/>
          <p:nvPr/>
        </p:nvSpPr>
        <p:spPr>
          <a:xfrm>
            <a:off x="555788" y="5224368"/>
            <a:ext cx="2773516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Japanese Gin,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Fukamushi</a:t>
            </a:r>
            <a:r>
              <a:rPr lang="en-US" altLang="ja-JP" sz="1244" i="1" dirty="0">
                <a:latin typeface="Lucida Bright" panose="02040602050505020304" pitchFamily="18" charset="0"/>
              </a:rPr>
              <a:t> Sencha,</a:t>
            </a:r>
            <a:br>
              <a:rPr lang="en-US" altLang="ja-JP" sz="1244" i="1" dirty="0">
                <a:latin typeface="Lucida Bright" panose="02040602050505020304" pitchFamily="18" charset="0"/>
              </a:rPr>
            </a:br>
            <a:r>
              <a:rPr lang="en-US" altLang="ja-JP" sz="1244" i="1" dirty="0">
                <a:latin typeface="Lucida Bright" panose="02040602050505020304" pitchFamily="18" charset="0"/>
              </a:rPr>
              <a:t>Tonic Water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1D36114-8BCA-8048-A6EE-880C042512DA}"/>
              </a:ext>
            </a:extLst>
          </p:cNvPr>
          <p:cNvSpPr/>
          <p:nvPr/>
        </p:nvSpPr>
        <p:spPr>
          <a:xfrm>
            <a:off x="3711378" y="6469691"/>
            <a:ext cx="1324402" cy="283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 Moscow Mule</a:t>
            </a:r>
            <a:endParaRPr lang="ja-JP" altLang="en-US" sz="1199" b="1">
              <a:latin typeface="Lucida Bright" panose="020406020505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E90E7C8-10B9-DA4A-95CD-469E6B186E7C}"/>
              </a:ext>
            </a:extLst>
          </p:cNvPr>
          <p:cNvSpPr txBox="1"/>
          <p:nvPr/>
        </p:nvSpPr>
        <p:spPr>
          <a:xfrm>
            <a:off x="3704097" y="7008745"/>
            <a:ext cx="2318263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Vodka, Lime, Ginger 3 ways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435FD1E-0FA4-6D4B-8C6C-39B88B48DBF7}"/>
              </a:ext>
            </a:extLst>
          </p:cNvPr>
          <p:cNvSpPr txBox="1"/>
          <p:nvPr/>
        </p:nvSpPr>
        <p:spPr>
          <a:xfrm>
            <a:off x="3770971" y="7250259"/>
            <a:ext cx="1600118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(Spicy, Refreshing)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F17CB3E-C161-2043-BC00-F117A2375F9E}"/>
              </a:ext>
            </a:extLst>
          </p:cNvPr>
          <p:cNvSpPr txBox="1"/>
          <p:nvPr/>
        </p:nvSpPr>
        <p:spPr>
          <a:xfrm>
            <a:off x="5113530" y="6469691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1100</a:t>
            </a:r>
            <a:endParaRPr lang="ja-JP" altLang="en-US" sz="1244"/>
          </a:p>
        </p:txBody>
      </p:sp>
      <p:sp>
        <p:nvSpPr>
          <p:cNvPr id="36" name="正方形/長方形 25">
            <a:extLst>
              <a:ext uri="{FF2B5EF4-FFF2-40B4-BE49-F238E27FC236}">
                <a16:creationId xmlns:a16="http://schemas.microsoft.com/office/drawing/2014/main" id="{9D3EF47C-7527-6E44-8ED0-A9EE87E68F64}"/>
              </a:ext>
            </a:extLst>
          </p:cNvPr>
          <p:cNvSpPr/>
          <p:nvPr/>
        </p:nvSpPr>
        <p:spPr>
          <a:xfrm>
            <a:off x="513182" y="8275895"/>
            <a:ext cx="1378904" cy="283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 Bloody Caesar</a:t>
            </a:r>
            <a:endParaRPr lang="ja-JP" altLang="en-US" sz="1199" b="1">
              <a:latin typeface="Lucida Bright" panose="02040602050505020304" pitchFamily="18" charset="0"/>
            </a:endParaRPr>
          </a:p>
        </p:txBody>
      </p:sp>
      <p:sp>
        <p:nvSpPr>
          <p:cNvPr id="41" name="テキスト ボックス 26">
            <a:extLst>
              <a:ext uri="{FF2B5EF4-FFF2-40B4-BE49-F238E27FC236}">
                <a16:creationId xmlns:a16="http://schemas.microsoft.com/office/drawing/2014/main" id="{4FA633F6-00D0-B445-BE69-135C95E7FC61}"/>
              </a:ext>
            </a:extLst>
          </p:cNvPr>
          <p:cNvSpPr txBox="1"/>
          <p:nvPr/>
        </p:nvSpPr>
        <p:spPr>
          <a:xfrm>
            <a:off x="505901" y="8814949"/>
            <a:ext cx="184217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Vodka, Tomato, Clam</a:t>
            </a:r>
          </a:p>
        </p:txBody>
      </p:sp>
      <p:sp>
        <p:nvSpPr>
          <p:cNvPr id="43" name="テキスト ボックス 27">
            <a:extLst>
              <a:ext uri="{FF2B5EF4-FFF2-40B4-BE49-F238E27FC236}">
                <a16:creationId xmlns:a16="http://schemas.microsoft.com/office/drawing/2014/main" id="{32ED986F-24BF-EF43-A5A3-239D99CD1C05}"/>
              </a:ext>
            </a:extLst>
          </p:cNvPr>
          <p:cNvSpPr txBox="1"/>
          <p:nvPr/>
        </p:nvSpPr>
        <p:spPr>
          <a:xfrm>
            <a:off x="572775" y="9056463"/>
            <a:ext cx="1566454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Savoury</a:t>
            </a:r>
            <a:r>
              <a:rPr lang="en-US" altLang="ja-JP" sz="1244" i="1" dirty="0">
                <a:latin typeface="Lucida Bright" panose="02040602050505020304" pitchFamily="18" charset="0"/>
              </a:rPr>
              <a:t>, Umami)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27B69E-9778-AF48-8DC8-F486508470D7}"/>
              </a:ext>
            </a:extLst>
          </p:cNvPr>
          <p:cNvSpPr txBox="1"/>
          <p:nvPr/>
        </p:nvSpPr>
        <p:spPr>
          <a:xfrm>
            <a:off x="1915334" y="8275895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1100</a:t>
            </a:r>
            <a:endParaRPr lang="ja-JP" altLang="en-US" sz="1244"/>
          </a:p>
        </p:txBody>
      </p:sp>
      <p:sp>
        <p:nvSpPr>
          <p:cNvPr id="46" name="テキスト ボックス 17">
            <a:extLst>
              <a:ext uri="{FF2B5EF4-FFF2-40B4-BE49-F238E27FC236}">
                <a16:creationId xmlns:a16="http://schemas.microsoft.com/office/drawing/2014/main" id="{89AA2704-3C80-394C-964E-4478C7C358A9}"/>
              </a:ext>
            </a:extLst>
          </p:cNvPr>
          <p:cNvSpPr txBox="1"/>
          <p:nvPr/>
        </p:nvSpPr>
        <p:spPr>
          <a:xfrm>
            <a:off x="3616008" y="4825312"/>
            <a:ext cx="761747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Paloma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47" name="テキスト ボックス 18">
            <a:extLst>
              <a:ext uri="{FF2B5EF4-FFF2-40B4-BE49-F238E27FC236}">
                <a16:creationId xmlns:a16="http://schemas.microsoft.com/office/drawing/2014/main" id="{F3973119-CD80-4948-B46A-731077588AD4}"/>
              </a:ext>
            </a:extLst>
          </p:cNvPr>
          <p:cNvSpPr txBox="1"/>
          <p:nvPr/>
        </p:nvSpPr>
        <p:spPr>
          <a:xfrm>
            <a:off x="3617501" y="5286023"/>
            <a:ext cx="2693366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Tequila, Grapefruit Soda, Yukari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49" name="テキスト ボックス 19">
            <a:extLst>
              <a:ext uri="{FF2B5EF4-FFF2-40B4-BE49-F238E27FC236}">
                <a16:creationId xmlns:a16="http://schemas.microsoft.com/office/drawing/2014/main" id="{4924656B-F801-6C4B-B93D-C814229A0068}"/>
              </a:ext>
            </a:extLst>
          </p:cNvPr>
          <p:cNvSpPr txBox="1"/>
          <p:nvPr/>
        </p:nvSpPr>
        <p:spPr>
          <a:xfrm>
            <a:off x="3617501" y="5527846"/>
            <a:ext cx="1558440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(Citrusy,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Savoury</a:t>
            </a:r>
            <a:r>
              <a:rPr lang="en-US" altLang="ja-JP" sz="1244" i="1" dirty="0">
                <a:latin typeface="Lucida Bright" panose="02040602050505020304" pitchFamily="18" charset="0"/>
              </a:rPr>
              <a:t>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41CD5C2-A495-C947-8F6B-F181314B57EF}"/>
              </a:ext>
            </a:extLst>
          </p:cNvPr>
          <p:cNvSpPr txBox="1"/>
          <p:nvPr/>
        </p:nvSpPr>
        <p:spPr>
          <a:xfrm>
            <a:off x="5113530" y="4816117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1100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38" name="正方形/長方形 25">
            <a:extLst>
              <a:ext uri="{FF2B5EF4-FFF2-40B4-BE49-F238E27FC236}">
                <a16:creationId xmlns:a16="http://schemas.microsoft.com/office/drawing/2014/main" id="{E4235384-2AEE-4446-9F7F-104D51CD142A}"/>
              </a:ext>
            </a:extLst>
          </p:cNvPr>
          <p:cNvSpPr/>
          <p:nvPr/>
        </p:nvSpPr>
        <p:spPr>
          <a:xfrm>
            <a:off x="3623289" y="8280947"/>
            <a:ext cx="1737976" cy="283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 White Tomato Fizz</a:t>
            </a:r>
            <a:endParaRPr lang="ja-JP" altLang="en-US" sz="1199" b="1">
              <a:latin typeface="Lucida Bright" panose="02040602050505020304" pitchFamily="18" charset="0"/>
            </a:endParaRPr>
          </a:p>
        </p:txBody>
      </p:sp>
      <p:sp>
        <p:nvSpPr>
          <p:cNvPr id="53" name="テキスト ボックス 26">
            <a:extLst>
              <a:ext uri="{FF2B5EF4-FFF2-40B4-BE49-F238E27FC236}">
                <a16:creationId xmlns:a16="http://schemas.microsoft.com/office/drawing/2014/main" id="{1A049AE0-5E12-3144-ABA4-F3E9648EE94D}"/>
              </a:ext>
            </a:extLst>
          </p:cNvPr>
          <p:cNvSpPr txBox="1"/>
          <p:nvPr/>
        </p:nvSpPr>
        <p:spPr>
          <a:xfrm>
            <a:off x="3711378" y="8790176"/>
            <a:ext cx="2741456" cy="666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Gin, Basil, Tomato Water, Lemon,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Egg White, Tonic Water, Olive Oil,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Black Pepper</a:t>
            </a:r>
          </a:p>
        </p:txBody>
      </p:sp>
      <p:sp>
        <p:nvSpPr>
          <p:cNvPr id="54" name="テキスト ボックス 27">
            <a:extLst>
              <a:ext uri="{FF2B5EF4-FFF2-40B4-BE49-F238E27FC236}">
                <a16:creationId xmlns:a16="http://schemas.microsoft.com/office/drawing/2014/main" id="{8DF5903C-F558-AF41-B190-5B6DB76696B5}"/>
              </a:ext>
            </a:extLst>
          </p:cNvPr>
          <p:cNvSpPr txBox="1"/>
          <p:nvPr/>
        </p:nvSpPr>
        <p:spPr>
          <a:xfrm>
            <a:off x="3711378" y="9440185"/>
            <a:ext cx="1582484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(Drink your salad)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288E288-6627-5E40-ACCF-FB13C4C50358}"/>
              </a:ext>
            </a:extLst>
          </p:cNvPr>
          <p:cNvSpPr txBox="1"/>
          <p:nvPr/>
        </p:nvSpPr>
        <p:spPr>
          <a:xfrm>
            <a:off x="5404635" y="8279660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1100</a:t>
            </a:r>
            <a:endParaRPr lang="ja-JP" altLang="en-US" sz="1244"/>
          </a:p>
        </p:txBody>
      </p:sp>
    </p:spTree>
    <p:extLst>
      <p:ext uri="{BB962C8B-B14F-4D97-AF65-F5344CB8AC3E}">
        <p14:creationId xmlns:p14="http://schemas.microsoft.com/office/powerpoint/2010/main" val="14872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D3A7E-BDF7-9147-BA76-598E7678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9433" y="1280669"/>
            <a:ext cx="1717067" cy="645823"/>
          </a:xfrm>
        </p:spPr>
        <p:txBody>
          <a:bodyPr>
            <a:normAutofit/>
          </a:bodyPr>
          <a:lstStyle/>
          <a:p>
            <a:r>
              <a:rPr lang="en-US" altLang="ja-JP" sz="1658" b="1" spc="300" dirty="0">
                <a:solidFill>
                  <a:srgbClr val="C00000"/>
                </a:solidFill>
                <a:latin typeface="Britannic Bold" panose="020B0903060703020204" pitchFamily="34" charset="0"/>
                <a:ea typeface="Lantinghei SC Demibold" panose="02000000000000000000" pitchFamily="2" charset="-122"/>
                <a:cs typeface="Silom" pitchFamily="2" charset="-34"/>
              </a:rPr>
              <a:t>COCKTAILS</a:t>
            </a:r>
            <a:endParaRPr lang="ja-JP" altLang="en-US" sz="1797" spc="415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37028E4-E023-D64D-B9D8-2F3875F2814A}"/>
              </a:ext>
            </a:extLst>
          </p:cNvPr>
          <p:cNvSpPr txBox="1">
            <a:spLocks/>
          </p:cNvSpPr>
          <p:nvPr/>
        </p:nvSpPr>
        <p:spPr>
          <a:xfrm>
            <a:off x="1735494" y="1380193"/>
            <a:ext cx="3282397" cy="677310"/>
          </a:xfrm>
          <a:prstGeom prst="rect">
            <a:avLst/>
          </a:prstGeom>
        </p:spPr>
        <p:txBody>
          <a:bodyPr vert="horz" lIns="126347" tIns="63174" rIns="126347" bIns="63174" rtlCol="0" anchor="ctr">
            <a:normAutofit/>
          </a:bodyPr>
          <a:lstStyle>
            <a:lvl1pPr algn="l" defTabSz="5376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ja-JP" sz="1800" b="1" spc="300" dirty="0">
                <a:solidFill>
                  <a:srgbClr val="C00000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  <a:cs typeface="Silom" pitchFamily="2" charset="-34"/>
              </a:rPr>
            </a:br>
            <a:endParaRPr lang="ja-JP" altLang="en-US" sz="1800" b="1" spc="300">
              <a:solidFill>
                <a:srgbClr val="C00000"/>
              </a:solidFill>
              <a:latin typeface="Lantinghei SC Demibold" panose="02000000000000000000" pitchFamily="2" charset="-122"/>
              <a:cs typeface="Silom" pitchFamily="2" charset="-34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CE90315E-F2C1-6849-946E-59AAF2273774}"/>
              </a:ext>
            </a:extLst>
          </p:cNvPr>
          <p:cNvCxnSpPr>
            <a:cxnSpLocks/>
          </p:cNvCxnSpPr>
          <p:nvPr/>
        </p:nvCxnSpPr>
        <p:spPr>
          <a:xfrm>
            <a:off x="903915" y="1332844"/>
            <a:ext cx="5208103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3F11A799-9475-F444-9227-0DC9B12D6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066" y="152363"/>
            <a:ext cx="3702291" cy="1146189"/>
          </a:xfrm>
          <a:prstGeom prst="rect">
            <a:avLst/>
          </a:prstGeom>
        </p:spPr>
      </p:pic>
      <p:sp>
        <p:nvSpPr>
          <p:cNvPr id="26" name="テキスト ボックス 28">
            <a:extLst>
              <a:ext uri="{FF2B5EF4-FFF2-40B4-BE49-F238E27FC236}">
                <a16:creationId xmlns:a16="http://schemas.microsoft.com/office/drawing/2014/main" id="{A6B02DA0-4F8C-F04A-BC45-F4CF26FA48AF}"/>
              </a:ext>
            </a:extLst>
          </p:cNvPr>
          <p:cNvSpPr txBox="1"/>
          <p:nvPr/>
        </p:nvSpPr>
        <p:spPr>
          <a:xfrm>
            <a:off x="638254" y="1621671"/>
            <a:ext cx="942887" cy="347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58" b="1" dirty="0">
                <a:solidFill>
                  <a:srgbClr val="C00000"/>
                </a:solidFill>
                <a:latin typeface="Britannic Bold" panose="020B0903060703020204" pitchFamily="34" charset="0"/>
              </a:rPr>
              <a:t>MEDIUM</a:t>
            </a:r>
            <a:endParaRPr lang="ja-JP" altLang="en-US" sz="1658" b="1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29" name="テキスト ボックス 35">
            <a:extLst>
              <a:ext uri="{FF2B5EF4-FFF2-40B4-BE49-F238E27FC236}">
                <a16:creationId xmlns:a16="http://schemas.microsoft.com/office/drawing/2014/main" id="{F0C4F65C-1426-7342-A4FE-7A9A40D89003}"/>
              </a:ext>
            </a:extLst>
          </p:cNvPr>
          <p:cNvSpPr txBox="1"/>
          <p:nvPr/>
        </p:nvSpPr>
        <p:spPr>
          <a:xfrm>
            <a:off x="363478" y="2466592"/>
            <a:ext cx="1340432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Delicious Sour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30" name="テキスト ボックス 36">
            <a:extLst>
              <a:ext uri="{FF2B5EF4-FFF2-40B4-BE49-F238E27FC236}">
                <a16:creationId xmlns:a16="http://schemas.microsoft.com/office/drawing/2014/main" id="{933ED1D6-DE5E-E242-8DCB-B252E2F5AB4B}"/>
              </a:ext>
            </a:extLst>
          </p:cNvPr>
          <p:cNvSpPr txBox="1"/>
          <p:nvPr/>
        </p:nvSpPr>
        <p:spPr>
          <a:xfrm>
            <a:off x="336243" y="2911865"/>
            <a:ext cx="2470548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Blanche de Normandie, Peach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Egg White, Lemon, Sugar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31" name="テキスト ボックス 37">
            <a:extLst>
              <a:ext uri="{FF2B5EF4-FFF2-40B4-BE49-F238E27FC236}">
                <a16:creationId xmlns:a16="http://schemas.microsoft.com/office/drawing/2014/main" id="{6D765B02-80DD-9D4C-8F93-0BB034DCB216}"/>
              </a:ext>
            </a:extLst>
          </p:cNvPr>
          <p:cNvSpPr txBox="1"/>
          <p:nvPr/>
        </p:nvSpPr>
        <p:spPr>
          <a:xfrm>
            <a:off x="324547" y="3398856"/>
            <a:ext cx="1943161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(Delicious by its name, 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Delicious by nature)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7AF9B0-25DC-5A4F-9351-157DE90AA640}"/>
              </a:ext>
            </a:extLst>
          </p:cNvPr>
          <p:cNvSpPr txBox="1"/>
          <p:nvPr/>
        </p:nvSpPr>
        <p:spPr>
          <a:xfrm>
            <a:off x="2279995" y="2466592"/>
            <a:ext cx="582211" cy="666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1100</a:t>
            </a:r>
            <a:endParaRPr lang="ja-JP" altLang="en-US" sz="1244"/>
          </a:p>
          <a:p>
            <a:endParaRPr lang="ja-JP" altLang="en-US" sz="2487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9EFA906-84DA-4047-98CF-38F7D7A4AEA8}"/>
              </a:ext>
            </a:extLst>
          </p:cNvPr>
          <p:cNvSpPr txBox="1"/>
          <p:nvPr/>
        </p:nvSpPr>
        <p:spPr>
          <a:xfrm>
            <a:off x="3633956" y="4348802"/>
            <a:ext cx="1103187" cy="2831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b="1" dirty="0">
                <a:latin typeface="Lucida Bright" panose="02040602050505020304" pitchFamily="18" charset="0"/>
              </a:rPr>
              <a:t>Lip Dresser</a:t>
            </a:r>
            <a:endParaRPr lang="ja-JP" altLang="en-US" sz="1240" b="1">
              <a:latin typeface="Lucida Bright" panose="020406020505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83B6482-1ED5-4F4D-84A2-1ED416D519F5}"/>
              </a:ext>
            </a:extLst>
          </p:cNvPr>
          <p:cNvSpPr txBox="1"/>
          <p:nvPr/>
        </p:nvSpPr>
        <p:spPr>
          <a:xfrm>
            <a:off x="3632596" y="5490512"/>
            <a:ext cx="2467342" cy="56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i="1" dirty="0">
                <a:latin typeface="Lucida Bright" panose="02040602050505020304" pitchFamily="18" charset="0"/>
              </a:rPr>
              <a:t>(Nutty, Fruity. Dress your lips)</a:t>
            </a:r>
            <a:endParaRPr lang="ja-JP" altLang="en-US" sz="1240" i="1">
              <a:latin typeface="Lucida Bright" panose="02040602050505020304" pitchFamily="18" charset="0"/>
            </a:endParaRPr>
          </a:p>
          <a:p>
            <a:endParaRPr kumimoji="1" lang="ja-JP" alt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1168C8-4A54-E44C-8087-1C7A23E3F72C}"/>
              </a:ext>
            </a:extLst>
          </p:cNvPr>
          <p:cNvSpPr txBox="1"/>
          <p:nvPr/>
        </p:nvSpPr>
        <p:spPr>
          <a:xfrm>
            <a:off x="3633956" y="4822978"/>
            <a:ext cx="2696572" cy="666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dirty="0">
                <a:latin typeface="Lucida Bright" panose="02040602050505020304" pitchFamily="18" charset="77"/>
              </a:rPr>
              <a:t>Vodka, Pistachio, Mixed Berries, </a:t>
            </a:r>
          </a:p>
          <a:p>
            <a:r>
              <a:rPr lang="en-US" altLang="ja-JP" sz="1244" dirty="0">
                <a:latin typeface="Lucida Bright" panose="02040602050505020304" pitchFamily="18" charset="77"/>
              </a:rPr>
              <a:t>Coconut Water, Cream, Vanilla, </a:t>
            </a:r>
            <a:br>
              <a:rPr lang="en-US" altLang="ja-JP" sz="1244" dirty="0">
                <a:latin typeface="Lucida Bright" panose="02040602050505020304" pitchFamily="18" charset="77"/>
              </a:rPr>
            </a:br>
            <a:r>
              <a:rPr lang="en-US" altLang="ja-JP" sz="1244" dirty="0">
                <a:latin typeface="Lucida Bright" panose="02040602050505020304" pitchFamily="18" charset="77"/>
              </a:rPr>
              <a:t>Chocolate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AC2AD6-161E-0F45-975A-8D88A06CAB90}"/>
              </a:ext>
            </a:extLst>
          </p:cNvPr>
          <p:cNvSpPr txBox="1"/>
          <p:nvPr/>
        </p:nvSpPr>
        <p:spPr>
          <a:xfrm>
            <a:off x="5067078" y="4346237"/>
            <a:ext cx="582211" cy="56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b="1" dirty="0">
                <a:latin typeface="Lucida Bright" panose="02040602050505020304" pitchFamily="18" charset="77"/>
              </a:rPr>
              <a:t>1100</a:t>
            </a:r>
            <a:endParaRPr lang="ja-JP" altLang="en-US" sz="1240" b="1">
              <a:latin typeface="Lucida Bright" panose="02040602050505020304" pitchFamily="18" charset="77"/>
            </a:endParaRPr>
          </a:p>
          <a:p>
            <a:endParaRPr kumimoji="1" lang="ja-JP" altLang="en-US"/>
          </a:p>
        </p:txBody>
      </p:sp>
      <p:sp>
        <p:nvSpPr>
          <p:cNvPr id="27" name="テキスト ボックス 32">
            <a:extLst>
              <a:ext uri="{FF2B5EF4-FFF2-40B4-BE49-F238E27FC236}">
                <a16:creationId xmlns:a16="http://schemas.microsoft.com/office/drawing/2014/main" id="{C8360A94-871E-C645-8FB2-C53DE8BAA89D}"/>
              </a:ext>
            </a:extLst>
          </p:cNvPr>
          <p:cNvSpPr txBox="1"/>
          <p:nvPr/>
        </p:nvSpPr>
        <p:spPr>
          <a:xfrm>
            <a:off x="402409" y="4381545"/>
            <a:ext cx="1484702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Vintage Negroni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28" name="テキスト ボックス 33">
            <a:extLst>
              <a:ext uri="{FF2B5EF4-FFF2-40B4-BE49-F238E27FC236}">
                <a16:creationId xmlns:a16="http://schemas.microsoft.com/office/drawing/2014/main" id="{50504B06-70A1-AD41-B138-CA5EB93689EB}"/>
              </a:ext>
            </a:extLst>
          </p:cNvPr>
          <p:cNvSpPr txBox="1"/>
          <p:nvPr/>
        </p:nvSpPr>
        <p:spPr>
          <a:xfrm>
            <a:off x="363478" y="4826547"/>
            <a:ext cx="2595582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Gin,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Mancino</a:t>
            </a:r>
            <a:r>
              <a:rPr lang="en-US" altLang="ja-JP" sz="1244" i="1" dirty="0">
                <a:latin typeface="Lucida Bright" panose="02040602050505020304" pitchFamily="18" charset="0"/>
              </a:rPr>
              <a:t>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Amaranto</a:t>
            </a:r>
            <a:r>
              <a:rPr lang="en-US" altLang="ja-JP" sz="1244" i="1" dirty="0">
                <a:latin typeface="Lucida Bright" panose="02040602050505020304" pitchFamily="18" charset="0"/>
              </a:rPr>
              <a:t> Rosso, 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Campari, Bitters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DB4622-6E52-3A4F-8DE5-A5DD159B387C}"/>
              </a:ext>
            </a:extLst>
          </p:cNvPr>
          <p:cNvSpPr txBox="1"/>
          <p:nvPr/>
        </p:nvSpPr>
        <p:spPr>
          <a:xfrm>
            <a:off x="402409" y="5320254"/>
            <a:ext cx="2715808" cy="75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i="1" dirty="0">
                <a:latin typeface="Lucida Bright" panose="02040602050505020304" pitchFamily="18" charset="0"/>
              </a:rPr>
              <a:t>(“Something I would love to drink</a:t>
            </a:r>
          </a:p>
          <a:p>
            <a:r>
              <a:rPr lang="en-US" altLang="ja-JP" sz="1240" i="1" dirty="0">
                <a:latin typeface="Lucida Bright" panose="02040602050505020304" pitchFamily="18" charset="0"/>
              </a:rPr>
              <a:t>Everyday with good friends!”)</a:t>
            </a:r>
            <a:endParaRPr lang="ja-JP" altLang="en-US" sz="1240" i="1">
              <a:latin typeface="Lucida Bright" panose="02040602050505020304" pitchFamily="18" charset="0"/>
            </a:endParaRPr>
          </a:p>
          <a:p>
            <a:endParaRPr kumimoji="1" lang="ja-JP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B8D036-72DF-3142-8AD1-8F04C0CFA445}"/>
              </a:ext>
            </a:extLst>
          </p:cNvPr>
          <p:cNvSpPr txBox="1"/>
          <p:nvPr/>
        </p:nvSpPr>
        <p:spPr>
          <a:xfrm>
            <a:off x="1857135" y="4379877"/>
            <a:ext cx="582211" cy="2831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b="1" dirty="0">
                <a:latin typeface="Lucida Bright" panose="02040602050505020304" pitchFamily="18" charset="77"/>
              </a:rPr>
              <a:t>1100</a:t>
            </a:r>
            <a:endParaRPr kumimoji="1" lang="ja-JP" altLang="en-US" sz="1240"/>
          </a:p>
        </p:txBody>
      </p:sp>
      <p:sp>
        <p:nvSpPr>
          <p:cNvPr id="34" name="テキスト ボックス 35">
            <a:extLst>
              <a:ext uri="{FF2B5EF4-FFF2-40B4-BE49-F238E27FC236}">
                <a16:creationId xmlns:a16="http://schemas.microsoft.com/office/drawing/2014/main" id="{FE78186C-7580-1141-B529-4E0C09B4A968}"/>
              </a:ext>
            </a:extLst>
          </p:cNvPr>
          <p:cNvSpPr txBox="1"/>
          <p:nvPr/>
        </p:nvSpPr>
        <p:spPr>
          <a:xfrm>
            <a:off x="3636589" y="6318007"/>
            <a:ext cx="659155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Tiger 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35" name="テキスト ボックス 36">
            <a:extLst>
              <a:ext uri="{FF2B5EF4-FFF2-40B4-BE49-F238E27FC236}">
                <a16:creationId xmlns:a16="http://schemas.microsoft.com/office/drawing/2014/main" id="{06D71ECC-E9E6-7E4D-87DD-127D14866321}"/>
              </a:ext>
            </a:extLst>
          </p:cNvPr>
          <p:cNvSpPr txBox="1"/>
          <p:nvPr/>
        </p:nvSpPr>
        <p:spPr>
          <a:xfrm>
            <a:off x="3636359" y="6799870"/>
            <a:ext cx="2510624" cy="2831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dirty="0">
                <a:latin typeface="Lucida Bright" panose="02040602050505020304" pitchFamily="18" charset="77"/>
              </a:rPr>
              <a:t>Jägermeister, </a:t>
            </a:r>
            <a:r>
              <a:rPr lang="en-US" altLang="ja-JP" sz="1240" dirty="0" err="1">
                <a:latin typeface="Lucida Bright" panose="02040602050505020304" pitchFamily="18" charset="77"/>
              </a:rPr>
              <a:t>Shiso</a:t>
            </a:r>
            <a:r>
              <a:rPr lang="en-US" altLang="ja-JP" sz="1240" dirty="0">
                <a:latin typeface="Lucida Bright" panose="02040602050505020304" pitchFamily="18" charset="77"/>
              </a:rPr>
              <a:t>, Pineapple</a:t>
            </a:r>
            <a:endParaRPr lang="en-US" altLang="ja-JP" sz="1240" i="1" dirty="0">
              <a:latin typeface="Lucida Bright" panose="02040602050505020304" pitchFamily="18" charset="77"/>
            </a:endParaRPr>
          </a:p>
        </p:txBody>
      </p:sp>
      <p:sp>
        <p:nvSpPr>
          <p:cNvPr id="36" name="テキスト ボックス 37">
            <a:extLst>
              <a:ext uri="{FF2B5EF4-FFF2-40B4-BE49-F238E27FC236}">
                <a16:creationId xmlns:a16="http://schemas.microsoft.com/office/drawing/2014/main" id="{193BB94D-73C2-A54B-A0BE-9AED06C5B1F7}"/>
              </a:ext>
            </a:extLst>
          </p:cNvPr>
          <p:cNvSpPr txBox="1"/>
          <p:nvPr/>
        </p:nvSpPr>
        <p:spPr>
          <a:xfrm>
            <a:off x="3597658" y="7098721"/>
            <a:ext cx="3211135" cy="666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(Refreshing, Herbal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Made by my old colleague back in HK 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And named after his wife. She’s a tiger)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86D6A1-A526-BD41-A852-D14BD955D0D0}"/>
              </a:ext>
            </a:extLst>
          </p:cNvPr>
          <p:cNvSpPr txBox="1"/>
          <p:nvPr/>
        </p:nvSpPr>
        <p:spPr>
          <a:xfrm>
            <a:off x="5553106" y="6318007"/>
            <a:ext cx="582211" cy="666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1100</a:t>
            </a:r>
            <a:endParaRPr lang="ja-JP" altLang="en-US" sz="1244"/>
          </a:p>
          <a:p>
            <a:endParaRPr lang="ja-JP" altLang="en-US" sz="2487"/>
          </a:p>
        </p:txBody>
      </p:sp>
      <p:sp>
        <p:nvSpPr>
          <p:cNvPr id="23" name="テキスト ボックス 32">
            <a:extLst>
              <a:ext uri="{FF2B5EF4-FFF2-40B4-BE49-F238E27FC236}">
                <a16:creationId xmlns:a16="http://schemas.microsoft.com/office/drawing/2014/main" id="{F5AAEC9A-EFD4-164E-B8C7-1510DF53CB0A}"/>
              </a:ext>
            </a:extLst>
          </p:cNvPr>
          <p:cNvSpPr txBox="1"/>
          <p:nvPr/>
        </p:nvSpPr>
        <p:spPr>
          <a:xfrm>
            <a:off x="423018" y="8061841"/>
            <a:ext cx="1564852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 err="1">
                <a:latin typeface="Lucida Bright" panose="02040602050505020304" pitchFamily="18" charset="0"/>
              </a:rPr>
              <a:t>Delizia</a:t>
            </a:r>
            <a:r>
              <a:rPr lang="en-US" altLang="ja-JP" sz="1244" b="1" dirty="0">
                <a:latin typeface="Lucida Bright" panose="02040602050505020304" pitchFamily="18" charset="0"/>
              </a:rPr>
              <a:t> al </a:t>
            </a:r>
            <a:r>
              <a:rPr lang="en-US" altLang="ja-JP" sz="1244" b="1" dirty="0" err="1">
                <a:latin typeface="Lucida Bright" panose="02040602050505020304" pitchFamily="18" charset="0"/>
              </a:rPr>
              <a:t>Limone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24" name="テキスト ボックス 33">
            <a:extLst>
              <a:ext uri="{FF2B5EF4-FFF2-40B4-BE49-F238E27FC236}">
                <a16:creationId xmlns:a16="http://schemas.microsoft.com/office/drawing/2014/main" id="{FD71F45F-3A92-3C47-8E5C-F57296ADC24A}"/>
              </a:ext>
            </a:extLst>
          </p:cNvPr>
          <p:cNvSpPr txBox="1"/>
          <p:nvPr/>
        </p:nvSpPr>
        <p:spPr>
          <a:xfrm>
            <a:off x="402641" y="8569243"/>
            <a:ext cx="2945037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Vodka, Kafir Lime,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Streaga</a:t>
            </a:r>
            <a:r>
              <a:rPr lang="en-US" altLang="ja-JP" sz="1244" i="1" dirty="0">
                <a:latin typeface="Lucida Bright" panose="02040602050505020304" pitchFamily="18" charset="0"/>
              </a:rPr>
              <a:t>, Lemon, 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Egg White, Cream, Vanilla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FAEF43-854B-284B-9FB6-0D159C5B303E}"/>
              </a:ext>
            </a:extLst>
          </p:cNvPr>
          <p:cNvSpPr txBox="1"/>
          <p:nvPr/>
        </p:nvSpPr>
        <p:spPr>
          <a:xfrm>
            <a:off x="402409" y="9011082"/>
            <a:ext cx="3395481" cy="75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i="1" dirty="0">
                <a:latin typeface="Lucida Bright" panose="02040602050505020304" pitchFamily="18" charset="0"/>
              </a:rPr>
              <a:t>(Inspired by an Italian traditional dessert. </a:t>
            </a:r>
          </a:p>
          <a:p>
            <a:r>
              <a:rPr lang="en-US" altLang="ja-JP" sz="1240" i="1" dirty="0">
                <a:latin typeface="Lucida Bright" panose="02040602050505020304" pitchFamily="18" charset="0"/>
              </a:rPr>
              <a:t>Luigi approved.)</a:t>
            </a:r>
            <a:endParaRPr lang="ja-JP" altLang="en-US" sz="1240" i="1">
              <a:latin typeface="Lucida Bright" panose="02040602050505020304" pitchFamily="18" charset="0"/>
            </a:endParaRPr>
          </a:p>
          <a:p>
            <a:endParaRPr kumimoji="1" lang="ja-JP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6F8D55-AB40-EE44-B2CF-8D99E0BBD62F}"/>
              </a:ext>
            </a:extLst>
          </p:cNvPr>
          <p:cNvSpPr txBox="1"/>
          <p:nvPr/>
        </p:nvSpPr>
        <p:spPr>
          <a:xfrm>
            <a:off x="2208056" y="8061841"/>
            <a:ext cx="582211" cy="2831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b="1" dirty="0">
                <a:latin typeface="Lucida Bright" panose="02040602050505020304" pitchFamily="18" charset="77"/>
              </a:rPr>
              <a:t>1100</a:t>
            </a:r>
            <a:endParaRPr kumimoji="1" lang="ja-JP" altLang="en-US" sz="124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11F1966-6B7A-DB45-9C80-8DAAA0D2F713}"/>
              </a:ext>
            </a:extLst>
          </p:cNvPr>
          <p:cNvSpPr txBox="1"/>
          <p:nvPr/>
        </p:nvSpPr>
        <p:spPr>
          <a:xfrm>
            <a:off x="3633956" y="2469192"/>
            <a:ext cx="1234633" cy="2831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b="1" dirty="0" err="1">
                <a:latin typeface="Lucida Bright" panose="02040602050505020304" pitchFamily="18" charset="0"/>
              </a:rPr>
              <a:t>Shiso</a:t>
            </a:r>
            <a:r>
              <a:rPr lang="en-US" altLang="ja-JP" sz="1240" b="1" dirty="0">
                <a:latin typeface="Lucida Bright" panose="02040602050505020304" pitchFamily="18" charset="0"/>
              </a:rPr>
              <a:t> Martini</a:t>
            </a:r>
            <a:endParaRPr lang="ja-JP" altLang="en-US" sz="1240" b="1">
              <a:latin typeface="Lucida Bright" panose="020406020505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8C0D93D-E1C2-BF42-8F7D-8B8BF4969308}"/>
              </a:ext>
            </a:extLst>
          </p:cNvPr>
          <p:cNvSpPr txBox="1"/>
          <p:nvPr/>
        </p:nvSpPr>
        <p:spPr>
          <a:xfrm>
            <a:off x="3633956" y="3272054"/>
            <a:ext cx="2289409" cy="56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i="1" dirty="0">
                <a:latin typeface="Lucida Bright" panose="02040602050505020304" pitchFamily="18" charset="0"/>
              </a:rPr>
              <a:t>(Green, Aromatic, Delicate )</a:t>
            </a:r>
            <a:endParaRPr lang="ja-JP" altLang="en-US" sz="1240" i="1">
              <a:latin typeface="Lucida Bright" panose="02040602050505020304" pitchFamily="18" charset="0"/>
            </a:endParaRPr>
          </a:p>
          <a:p>
            <a:endParaRPr kumimoji="1" lang="ja-JP" alt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E1B04AB-FF92-5440-882E-A987A53C5687}"/>
              </a:ext>
            </a:extLst>
          </p:cNvPr>
          <p:cNvSpPr txBox="1"/>
          <p:nvPr/>
        </p:nvSpPr>
        <p:spPr>
          <a:xfrm>
            <a:off x="3642682" y="2914465"/>
            <a:ext cx="2505814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dirty="0">
                <a:latin typeface="Lucida Bright" panose="02040602050505020304" pitchFamily="18" charset="77"/>
              </a:rPr>
              <a:t>Gin, Vermouth, </a:t>
            </a:r>
            <a:r>
              <a:rPr lang="en-US" altLang="ja-JP" sz="1244" dirty="0" err="1">
                <a:latin typeface="Lucida Bright" panose="02040602050505020304" pitchFamily="18" charset="77"/>
              </a:rPr>
              <a:t>Shiso</a:t>
            </a:r>
            <a:r>
              <a:rPr lang="en-US" altLang="ja-JP" sz="1244" dirty="0">
                <a:latin typeface="Lucida Bright" panose="02040602050505020304" pitchFamily="18" charset="77"/>
              </a:rPr>
              <a:t>, Bitters,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B79DE15-3030-2347-BD43-C7C9D8A5BF43}"/>
              </a:ext>
            </a:extLst>
          </p:cNvPr>
          <p:cNvSpPr txBox="1"/>
          <p:nvPr/>
        </p:nvSpPr>
        <p:spPr>
          <a:xfrm>
            <a:off x="5067078" y="2466627"/>
            <a:ext cx="582211" cy="56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b="1" dirty="0">
                <a:latin typeface="Lucida Bright" panose="02040602050505020304" pitchFamily="18" charset="77"/>
              </a:rPr>
              <a:t>1100</a:t>
            </a:r>
            <a:endParaRPr lang="ja-JP" altLang="en-US" sz="1240" b="1">
              <a:latin typeface="Lucida Bright" panose="02040602050505020304" pitchFamily="18" charset="77"/>
            </a:endParaRPr>
          </a:p>
          <a:p>
            <a:endParaRPr kumimoji="1" lang="ja-JP" altLang="en-US"/>
          </a:p>
        </p:txBody>
      </p:sp>
      <p:sp>
        <p:nvSpPr>
          <p:cNvPr id="54" name="テキスト ボックス 32">
            <a:extLst>
              <a:ext uri="{FF2B5EF4-FFF2-40B4-BE49-F238E27FC236}">
                <a16:creationId xmlns:a16="http://schemas.microsoft.com/office/drawing/2014/main" id="{21484BBF-F4F5-A445-896D-76B6F8CB8774}"/>
              </a:ext>
            </a:extLst>
          </p:cNvPr>
          <p:cNvSpPr txBox="1"/>
          <p:nvPr/>
        </p:nvSpPr>
        <p:spPr>
          <a:xfrm>
            <a:off x="413574" y="6326976"/>
            <a:ext cx="77938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 err="1">
                <a:latin typeface="Lucida Bright" panose="02040602050505020304" pitchFamily="18" charset="0"/>
              </a:rPr>
              <a:t>Spectre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55" name="テキスト ボックス 33">
            <a:extLst>
              <a:ext uri="{FF2B5EF4-FFF2-40B4-BE49-F238E27FC236}">
                <a16:creationId xmlns:a16="http://schemas.microsoft.com/office/drawing/2014/main" id="{621BC670-48BF-4944-A0EC-5ED5ABE37C59}"/>
              </a:ext>
            </a:extLst>
          </p:cNvPr>
          <p:cNvSpPr txBox="1"/>
          <p:nvPr/>
        </p:nvSpPr>
        <p:spPr>
          <a:xfrm>
            <a:off x="357746" y="6766094"/>
            <a:ext cx="2135521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Vodka, Vermouth, Yuzu, 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Grapefruit, Bitters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9C14760-25EF-F341-89E3-1CBC0BF146DF}"/>
              </a:ext>
            </a:extLst>
          </p:cNvPr>
          <p:cNvSpPr txBox="1"/>
          <p:nvPr/>
        </p:nvSpPr>
        <p:spPr>
          <a:xfrm>
            <a:off x="2030429" y="6321943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77"/>
              </a:rPr>
              <a:t>1100</a:t>
            </a:r>
            <a:endParaRPr lang="ja-JP" altLang="en-US" sz="1244" b="1">
              <a:latin typeface="Lucida Bright" panose="02040602050505020304" pitchFamily="18" charset="7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C2092DE-85CD-3E4D-8A8C-76B881748899}"/>
              </a:ext>
            </a:extLst>
          </p:cNvPr>
          <p:cNvSpPr txBox="1"/>
          <p:nvPr/>
        </p:nvSpPr>
        <p:spPr>
          <a:xfrm>
            <a:off x="413574" y="7302795"/>
            <a:ext cx="2957861" cy="56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i="1" dirty="0">
                <a:latin typeface="Lucida Bright" panose="02040602050505020304" pitchFamily="18" charset="0"/>
              </a:rPr>
              <a:t>(Citrusy, With a nod to Daniel Craig)</a:t>
            </a:r>
            <a:endParaRPr lang="ja-JP" altLang="en-US" sz="1240" i="1">
              <a:latin typeface="Lucida Bright" panose="02040602050505020304" pitchFamily="18" charset="0"/>
            </a:endParaRPr>
          </a:p>
          <a:p>
            <a:endParaRPr kumimoji="1" lang="ja-JP" altLang="en-US"/>
          </a:p>
        </p:txBody>
      </p:sp>
      <p:sp>
        <p:nvSpPr>
          <p:cNvPr id="39" name="テキスト ボックス 32">
            <a:extLst>
              <a:ext uri="{FF2B5EF4-FFF2-40B4-BE49-F238E27FC236}">
                <a16:creationId xmlns:a16="http://schemas.microsoft.com/office/drawing/2014/main" id="{85C68B49-8662-BF43-ABB7-EB3598700E6B}"/>
              </a:ext>
            </a:extLst>
          </p:cNvPr>
          <p:cNvSpPr txBox="1"/>
          <p:nvPr/>
        </p:nvSpPr>
        <p:spPr>
          <a:xfrm>
            <a:off x="3653486" y="8037444"/>
            <a:ext cx="1079142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Lily &amp; Gold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42" name="テキスト ボックス 33">
            <a:extLst>
              <a:ext uri="{FF2B5EF4-FFF2-40B4-BE49-F238E27FC236}">
                <a16:creationId xmlns:a16="http://schemas.microsoft.com/office/drawing/2014/main" id="{FCDBCBB0-FDBA-D74C-BD78-D437E8C64FEA}"/>
              </a:ext>
            </a:extLst>
          </p:cNvPr>
          <p:cNvSpPr txBox="1"/>
          <p:nvPr/>
        </p:nvSpPr>
        <p:spPr>
          <a:xfrm>
            <a:off x="3597658" y="8476562"/>
            <a:ext cx="2457724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Vodka,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Matcha</a:t>
            </a:r>
            <a:r>
              <a:rPr lang="en-US" altLang="ja-JP" sz="1244" i="1" dirty="0">
                <a:latin typeface="Lucida Bright" panose="02040602050505020304" pitchFamily="18" charset="0"/>
              </a:rPr>
              <a:t>, Passionfruit, 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Coconut Water, Vanilla, Gold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6DF8A4-FD57-0843-8294-BA866D833167}"/>
              </a:ext>
            </a:extLst>
          </p:cNvPr>
          <p:cNvSpPr txBox="1"/>
          <p:nvPr/>
        </p:nvSpPr>
        <p:spPr>
          <a:xfrm>
            <a:off x="5270341" y="8032411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77"/>
              </a:rPr>
              <a:t>1100</a:t>
            </a:r>
            <a:endParaRPr lang="ja-JP" altLang="en-US" sz="1244" b="1">
              <a:latin typeface="Lucida Bright" panose="02040602050505020304" pitchFamily="18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526C001-008C-7648-BC96-B49610C747A5}"/>
              </a:ext>
            </a:extLst>
          </p:cNvPr>
          <p:cNvSpPr txBox="1"/>
          <p:nvPr/>
        </p:nvSpPr>
        <p:spPr>
          <a:xfrm>
            <a:off x="3653486" y="9013263"/>
            <a:ext cx="3017173" cy="56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0" i="1" dirty="0">
                <a:latin typeface="Lucida Bright" panose="02040602050505020304" pitchFamily="18" charset="0"/>
              </a:rPr>
              <a:t>(Fruity, Inspired by the city of Ginza.)</a:t>
            </a:r>
            <a:endParaRPr lang="ja-JP" altLang="en-US" sz="1240" i="1">
              <a:latin typeface="Lucida Bright" panose="02040602050505020304" pitchFamily="18" charset="0"/>
            </a:endParaRP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55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19D6D4-D24A-AA48-B641-882BE1C4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9433" y="1478130"/>
            <a:ext cx="1810546" cy="494494"/>
          </a:xfrm>
        </p:spPr>
        <p:txBody>
          <a:bodyPr>
            <a:noAutofit/>
          </a:bodyPr>
          <a:lstStyle/>
          <a:p>
            <a:r>
              <a:rPr lang="en-US" altLang="ja-JP" sz="1658" b="1" spc="300" dirty="0">
                <a:solidFill>
                  <a:srgbClr val="C00000"/>
                </a:solidFill>
                <a:latin typeface="Britannic Bold" panose="020B0903060703020204" pitchFamily="34" charset="0"/>
                <a:ea typeface="Lantinghei SC Demibold" panose="02000000000000000000" pitchFamily="2" charset="-122"/>
                <a:cs typeface="Silom" pitchFamily="2" charset="-34"/>
              </a:rPr>
              <a:t>COCKTAILS</a:t>
            </a:r>
            <a:br>
              <a:rPr lang="ja-JP" altLang="en-US" sz="1658" spc="415">
                <a:solidFill>
                  <a:srgbClr val="C00000"/>
                </a:solidFill>
                <a:latin typeface="Britannic Bold" panose="020B0903060703020204" pitchFamily="34" charset="0"/>
              </a:rPr>
            </a:br>
            <a:endParaRPr lang="ja-JP" altLang="en-US" sz="1658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89C38CF-C90E-DC42-833D-5457C97FD839}"/>
              </a:ext>
            </a:extLst>
          </p:cNvPr>
          <p:cNvSpPr txBox="1">
            <a:spLocks/>
          </p:cNvSpPr>
          <p:nvPr/>
        </p:nvSpPr>
        <p:spPr>
          <a:xfrm>
            <a:off x="2649433" y="1280669"/>
            <a:ext cx="1717067" cy="645823"/>
          </a:xfrm>
          <a:prstGeom prst="rect">
            <a:avLst/>
          </a:prstGeom>
        </p:spPr>
        <p:txBody>
          <a:bodyPr vert="horz" lIns="126347" tIns="63174" rIns="126347" bIns="63174" rtlCol="0" anchor="ctr">
            <a:normAutofit/>
          </a:bodyPr>
          <a:lstStyle>
            <a:lvl1pPr algn="l" defTabSz="5376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797" spc="415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10F2C2-4CD5-654D-8ED8-8AACCD3D2478}"/>
              </a:ext>
            </a:extLst>
          </p:cNvPr>
          <p:cNvCxnSpPr>
            <a:cxnSpLocks/>
          </p:cNvCxnSpPr>
          <p:nvPr/>
        </p:nvCxnSpPr>
        <p:spPr>
          <a:xfrm>
            <a:off x="903915" y="1332844"/>
            <a:ext cx="5208103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482A95A-78A0-6E4B-9A84-ED4C8B1A9C8C}"/>
              </a:ext>
            </a:extLst>
          </p:cNvPr>
          <p:cNvSpPr txBox="1"/>
          <p:nvPr/>
        </p:nvSpPr>
        <p:spPr>
          <a:xfrm>
            <a:off x="478366" y="6748109"/>
            <a:ext cx="1694695" cy="347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58" b="1" dirty="0">
                <a:solidFill>
                  <a:srgbClr val="C00000"/>
                </a:solidFill>
                <a:latin typeface="Britannic Bold" panose="020B0903060703020204" pitchFamily="34" charset="0"/>
              </a:rPr>
              <a:t>NON-ALCOHOLIC</a:t>
            </a:r>
            <a:endParaRPr lang="ja-JP" altLang="en-US" sz="1658" b="1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3B6A8A4-F61E-0242-9896-D8F1BE5609AA}"/>
              </a:ext>
            </a:extLst>
          </p:cNvPr>
          <p:cNvSpPr txBox="1"/>
          <p:nvPr/>
        </p:nvSpPr>
        <p:spPr>
          <a:xfrm>
            <a:off x="3730452" y="7302271"/>
            <a:ext cx="1459054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Juniper &amp; Tonic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6DA66B-D27C-6840-A049-24EBC7C6D4DD}"/>
              </a:ext>
            </a:extLst>
          </p:cNvPr>
          <p:cNvSpPr txBox="1"/>
          <p:nvPr/>
        </p:nvSpPr>
        <p:spPr>
          <a:xfrm>
            <a:off x="3730452" y="7688067"/>
            <a:ext cx="2844048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Juniper Cordial, Lime, Tonic Water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931CF23-965F-3842-8EAB-54E1C82FAF31}"/>
              </a:ext>
            </a:extLst>
          </p:cNvPr>
          <p:cNvSpPr txBox="1"/>
          <p:nvPr/>
        </p:nvSpPr>
        <p:spPr>
          <a:xfrm>
            <a:off x="3730452" y="7931965"/>
            <a:ext cx="2332690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(Herbal, Alternative to G&amp;T)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52C53C-1C7B-0F40-B3D6-50ADAFE22AED}"/>
              </a:ext>
            </a:extLst>
          </p:cNvPr>
          <p:cNvSpPr txBox="1"/>
          <p:nvPr/>
        </p:nvSpPr>
        <p:spPr>
          <a:xfrm>
            <a:off x="5412356" y="7302271"/>
            <a:ext cx="482824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77"/>
              </a:rPr>
              <a:t>650</a:t>
            </a:r>
            <a:endParaRPr lang="ja-JP" altLang="en-US" sz="1244" b="1">
              <a:latin typeface="Lucida Bright" panose="02040602050505020304" pitchFamily="18" charset="77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65A40996-CD83-9C44-9336-42E419830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594" y="150227"/>
            <a:ext cx="3702291" cy="1146189"/>
          </a:xfrm>
          <a:prstGeom prst="rect">
            <a:avLst/>
          </a:prstGeom>
        </p:spPr>
      </p:pic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C61E690F-E09E-EA49-B72F-F88FCB85D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30" y="1773247"/>
            <a:ext cx="1049136" cy="341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658" b="1" dirty="0">
                <a:solidFill>
                  <a:srgbClr val="C00000"/>
                </a:solidFill>
                <a:latin typeface="Britannic Bold" panose="020B0903060703020204" pitchFamily="34" charset="0"/>
              </a:rPr>
              <a:t>STRONG</a:t>
            </a:r>
            <a:endParaRPr lang="ja-JP" altLang="en-US" sz="1658" b="1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46" name="テキスト ボックス 33">
            <a:extLst>
              <a:ext uri="{FF2B5EF4-FFF2-40B4-BE49-F238E27FC236}">
                <a16:creationId xmlns:a16="http://schemas.microsoft.com/office/drawing/2014/main" id="{36071D8B-B5D3-3F4B-9B6F-FBCAA290F888}"/>
              </a:ext>
            </a:extLst>
          </p:cNvPr>
          <p:cNvSpPr txBox="1"/>
          <p:nvPr/>
        </p:nvSpPr>
        <p:spPr>
          <a:xfrm>
            <a:off x="298151" y="2199832"/>
            <a:ext cx="963725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 err="1">
                <a:latin typeface="Lucida Bright" panose="02040602050505020304" pitchFamily="18" charset="0"/>
              </a:rPr>
              <a:t>Japonaise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47" name="テキスト ボックス 34">
            <a:extLst>
              <a:ext uri="{FF2B5EF4-FFF2-40B4-BE49-F238E27FC236}">
                <a16:creationId xmlns:a16="http://schemas.microsoft.com/office/drawing/2014/main" id="{2DFE11B7-DBD1-014C-BBEB-79385988EE7F}"/>
              </a:ext>
            </a:extLst>
          </p:cNvPr>
          <p:cNvSpPr txBox="1"/>
          <p:nvPr/>
        </p:nvSpPr>
        <p:spPr>
          <a:xfrm>
            <a:off x="265128" y="2513064"/>
            <a:ext cx="3512500" cy="666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Brandy, Rum, Almond, Homemade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Calpico</a:t>
            </a:r>
            <a:r>
              <a:rPr lang="en-US" altLang="ja-JP" sz="1244" i="1" dirty="0">
                <a:latin typeface="Lucida Bright" panose="02040602050505020304" pitchFamily="18" charset="0"/>
              </a:rPr>
              <a:t>,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Lemon, Lime </a:t>
            </a:r>
          </a:p>
          <a:p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48" name="テキスト ボックス 35">
            <a:extLst>
              <a:ext uri="{FF2B5EF4-FFF2-40B4-BE49-F238E27FC236}">
                <a16:creationId xmlns:a16="http://schemas.microsoft.com/office/drawing/2014/main" id="{639B313B-65AE-D540-B63B-33F14AC7E583}"/>
              </a:ext>
            </a:extLst>
          </p:cNvPr>
          <p:cNvSpPr txBox="1"/>
          <p:nvPr/>
        </p:nvSpPr>
        <p:spPr>
          <a:xfrm>
            <a:off x="262629" y="3042943"/>
            <a:ext cx="3613490" cy="8581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(Tangy, Nutty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Child born out of Japanese love affair 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Between a classic Mai Tai and Jerry Thomas’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Japanese Cocktail)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D42C4C1-2CD1-7045-9706-ACB24000DEAC}"/>
              </a:ext>
            </a:extLst>
          </p:cNvPr>
          <p:cNvSpPr txBox="1"/>
          <p:nvPr/>
        </p:nvSpPr>
        <p:spPr>
          <a:xfrm>
            <a:off x="1829834" y="2199832"/>
            <a:ext cx="582211" cy="666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77"/>
              </a:rPr>
              <a:t>1100</a:t>
            </a:r>
            <a:endParaRPr lang="ja-JP" altLang="en-US" sz="1244" b="1">
              <a:latin typeface="Lucida Bright" panose="02040602050505020304" pitchFamily="18" charset="77"/>
            </a:endParaRPr>
          </a:p>
          <a:p>
            <a:endParaRPr lang="ja-JP" altLang="en-US" sz="2487"/>
          </a:p>
        </p:txBody>
      </p:sp>
      <p:sp>
        <p:nvSpPr>
          <p:cNvPr id="32" name="テキスト ボックス 33">
            <a:extLst>
              <a:ext uri="{FF2B5EF4-FFF2-40B4-BE49-F238E27FC236}">
                <a16:creationId xmlns:a16="http://schemas.microsoft.com/office/drawing/2014/main" id="{D2B2F03D-A03D-0142-819F-5CEE75CF0A1B}"/>
              </a:ext>
            </a:extLst>
          </p:cNvPr>
          <p:cNvSpPr txBox="1"/>
          <p:nvPr/>
        </p:nvSpPr>
        <p:spPr>
          <a:xfrm>
            <a:off x="3850974" y="3923747"/>
            <a:ext cx="103105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Manhattan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34" name="テキスト ボックス 34">
            <a:extLst>
              <a:ext uri="{FF2B5EF4-FFF2-40B4-BE49-F238E27FC236}">
                <a16:creationId xmlns:a16="http://schemas.microsoft.com/office/drawing/2014/main" id="{E3EF323D-62AF-8145-AD7A-F7F92DC24026}"/>
              </a:ext>
            </a:extLst>
          </p:cNvPr>
          <p:cNvSpPr txBox="1"/>
          <p:nvPr/>
        </p:nvSpPr>
        <p:spPr>
          <a:xfrm>
            <a:off x="3817951" y="4236979"/>
            <a:ext cx="2481770" cy="666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Whiskey, Vermouth, Hazelnut,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Black Walnut </a:t>
            </a:r>
          </a:p>
          <a:p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35" name="テキスト ボックス 35">
            <a:extLst>
              <a:ext uri="{FF2B5EF4-FFF2-40B4-BE49-F238E27FC236}">
                <a16:creationId xmlns:a16="http://schemas.microsoft.com/office/drawing/2014/main" id="{DCC784D7-77D1-0E43-BFFF-2C28569AA751}"/>
              </a:ext>
            </a:extLst>
          </p:cNvPr>
          <p:cNvSpPr txBox="1"/>
          <p:nvPr/>
        </p:nvSpPr>
        <p:spPr>
          <a:xfrm>
            <a:off x="3817951" y="4719090"/>
            <a:ext cx="2069797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(Sweet, Rounding, Nutty)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7B88A-6956-7447-A34A-9C44C44816D6}"/>
              </a:ext>
            </a:extLst>
          </p:cNvPr>
          <p:cNvSpPr txBox="1"/>
          <p:nvPr/>
        </p:nvSpPr>
        <p:spPr>
          <a:xfrm>
            <a:off x="5382657" y="3923747"/>
            <a:ext cx="582211" cy="666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77"/>
              </a:rPr>
              <a:t>1100</a:t>
            </a:r>
            <a:endParaRPr lang="ja-JP" altLang="en-US" sz="1244" b="1">
              <a:latin typeface="Lucida Bright" panose="02040602050505020304" pitchFamily="18" charset="77"/>
            </a:endParaRPr>
          </a:p>
          <a:p>
            <a:endParaRPr lang="ja-JP" altLang="en-US" sz="2487"/>
          </a:p>
        </p:txBody>
      </p:sp>
      <p:sp>
        <p:nvSpPr>
          <p:cNvPr id="37" name="テキスト ボックス 33">
            <a:extLst>
              <a:ext uri="{FF2B5EF4-FFF2-40B4-BE49-F238E27FC236}">
                <a16:creationId xmlns:a16="http://schemas.microsoft.com/office/drawing/2014/main" id="{1C21B5FF-1108-0643-BD51-0463C6763D7A}"/>
              </a:ext>
            </a:extLst>
          </p:cNvPr>
          <p:cNvSpPr txBox="1"/>
          <p:nvPr/>
        </p:nvSpPr>
        <p:spPr>
          <a:xfrm>
            <a:off x="298151" y="4222819"/>
            <a:ext cx="1335622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Old Fashioned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40" name="テキスト ボックス 34">
            <a:extLst>
              <a:ext uri="{FF2B5EF4-FFF2-40B4-BE49-F238E27FC236}">
                <a16:creationId xmlns:a16="http://schemas.microsoft.com/office/drawing/2014/main" id="{C7F6B60B-3E0D-E44B-90D6-F456479D43C9}"/>
              </a:ext>
            </a:extLst>
          </p:cNvPr>
          <p:cNvSpPr txBox="1"/>
          <p:nvPr/>
        </p:nvSpPr>
        <p:spPr>
          <a:xfrm>
            <a:off x="265128" y="4536051"/>
            <a:ext cx="1906291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Whiskey, Bitters, Fruits</a:t>
            </a:r>
          </a:p>
          <a:p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41" name="テキスト ボックス 35">
            <a:extLst>
              <a:ext uri="{FF2B5EF4-FFF2-40B4-BE49-F238E27FC236}">
                <a16:creationId xmlns:a16="http://schemas.microsoft.com/office/drawing/2014/main" id="{FCFEBEAA-2CDA-CD48-9865-EFF3C91796A0}"/>
              </a:ext>
            </a:extLst>
          </p:cNvPr>
          <p:cNvSpPr txBox="1"/>
          <p:nvPr/>
        </p:nvSpPr>
        <p:spPr>
          <a:xfrm>
            <a:off x="298151" y="4867435"/>
            <a:ext cx="1285929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(Bold,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Playfull</a:t>
            </a:r>
            <a:r>
              <a:rPr lang="en-US" altLang="ja-JP" sz="1244" i="1" dirty="0">
                <a:latin typeface="Lucida Bright" panose="02040602050505020304" pitchFamily="18" charset="0"/>
              </a:rPr>
              <a:t>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CE82993-4858-7C40-99EE-EB996AB1638A}"/>
              </a:ext>
            </a:extLst>
          </p:cNvPr>
          <p:cNvSpPr txBox="1"/>
          <p:nvPr/>
        </p:nvSpPr>
        <p:spPr>
          <a:xfrm>
            <a:off x="1829834" y="4222819"/>
            <a:ext cx="582211" cy="666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77"/>
              </a:rPr>
              <a:t>1100</a:t>
            </a:r>
            <a:endParaRPr lang="ja-JP" altLang="en-US" sz="1244" b="1">
              <a:latin typeface="Lucida Bright" panose="02040602050505020304" pitchFamily="18" charset="77"/>
            </a:endParaRPr>
          </a:p>
          <a:p>
            <a:endParaRPr lang="ja-JP" altLang="en-US" sz="2487"/>
          </a:p>
        </p:txBody>
      </p:sp>
      <p:sp>
        <p:nvSpPr>
          <p:cNvPr id="50" name="テキスト ボックス 25">
            <a:extLst>
              <a:ext uri="{FF2B5EF4-FFF2-40B4-BE49-F238E27FC236}">
                <a16:creationId xmlns:a16="http://schemas.microsoft.com/office/drawing/2014/main" id="{835BB3F7-294F-CC41-A200-6EF7C1295DBD}"/>
              </a:ext>
            </a:extLst>
          </p:cNvPr>
          <p:cNvSpPr txBox="1"/>
          <p:nvPr/>
        </p:nvSpPr>
        <p:spPr>
          <a:xfrm>
            <a:off x="496210" y="8669227"/>
            <a:ext cx="1377300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 err="1">
                <a:latin typeface="Lucida Bright" panose="02040602050505020304" pitchFamily="18" charset="0"/>
              </a:rPr>
              <a:t>Calpico</a:t>
            </a:r>
            <a:r>
              <a:rPr lang="en-US" altLang="ja-JP" sz="1244" b="1" dirty="0">
                <a:latin typeface="Lucida Bright" panose="02040602050505020304" pitchFamily="18" charset="0"/>
              </a:rPr>
              <a:t> &amp; Soda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52" name="テキスト ボックス 26">
            <a:extLst>
              <a:ext uri="{FF2B5EF4-FFF2-40B4-BE49-F238E27FC236}">
                <a16:creationId xmlns:a16="http://schemas.microsoft.com/office/drawing/2014/main" id="{A94149ED-1FBE-9249-9129-056486244116}"/>
              </a:ext>
            </a:extLst>
          </p:cNvPr>
          <p:cNvSpPr txBox="1"/>
          <p:nvPr/>
        </p:nvSpPr>
        <p:spPr>
          <a:xfrm>
            <a:off x="496210" y="9055023"/>
            <a:ext cx="2642070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Homemade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Calpico</a:t>
            </a:r>
            <a:r>
              <a:rPr lang="en-US" altLang="ja-JP" sz="1244" i="1" dirty="0">
                <a:latin typeface="Lucida Bright" panose="02040602050505020304" pitchFamily="18" charset="0"/>
              </a:rPr>
              <a:t>, Soda Water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53" name="テキスト ボックス 27">
            <a:extLst>
              <a:ext uri="{FF2B5EF4-FFF2-40B4-BE49-F238E27FC236}">
                <a16:creationId xmlns:a16="http://schemas.microsoft.com/office/drawing/2014/main" id="{E6240DFB-2113-7C40-854F-2BA3C2BFEF31}"/>
              </a:ext>
            </a:extLst>
          </p:cNvPr>
          <p:cNvSpPr txBox="1"/>
          <p:nvPr/>
        </p:nvSpPr>
        <p:spPr>
          <a:xfrm>
            <a:off x="496210" y="9298921"/>
            <a:ext cx="1691489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(Tangy, Refreshing)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402DDCF-D666-5543-AAB7-B0B22D46CB54}"/>
              </a:ext>
            </a:extLst>
          </p:cNvPr>
          <p:cNvSpPr txBox="1"/>
          <p:nvPr/>
        </p:nvSpPr>
        <p:spPr>
          <a:xfrm>
            <a:off x="2178114" y="8669227"/>
            <a:ext cx="482824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77"/>
              </a:rPr>
              <a:t>650</a:t>
            </a:r>
            <a:endParaRPr lang="ja-JP" altLang="en-US" sz="1244" b="1">
              <a:latin typeface="Lucida Bright" panose="02040602050505020304" pitchFamily="18" charset="77"/>
            </a:endParaRPr>
          </a:p>
        </p:txBody>
      </p:sp>
      <p:sp>
        <p:nvSpPr>
          <p:cNvPr id="43" name="テキスト ボックス 17">
            <a:extLst>
              <a:ext uri="{FF2B5EF4-FFF2-40B4-BE49-F238E27FC236}">
                <a16:creationId xmlns:a16="http://schemas.microsoft.com/office/drawing/2014/main" id="{A40E8937-1CA9-D94D-8DA3-BF4385E312EF}"/>
              </a:ext>
            </a:extLst>
          </p:cNvPr>
          <p:cNvSpPr txBox="1"/>
          <p:nvPr/>
        </p:nvSpPr>
        <p:spPr>
          <a:xfrm>
            <a:off x="3828648" y="2164310"/>
            <a:ext cx="1582484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Extra Dry Martini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44" name="テキスト ボックス 18">
            <a:extLst>
              <a:ext uri="{FF2B5EF4-FFF2-40B4-BE49-F238E27FC236}">
                <a16:creationId xmlns:a16="http://schemas.microsoft.com/office/drawing/2014/main" id="{F38F8429-9653-7C4B-9798-19E84E270C77}"/>
              </a:ext>
            </a:extLst>
          </p:cNvPr>
          <p:cNvSpPr txBox="1"/>
          <p:nvPr/>
        </p:nvSpPr>
        <p:spPr>
          <a:xfrm>
            <a:off x="3817951" y="2457323"/>
            <a:ext cx="2787943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Japanese Gin, </a:t>
            </a:r>
            <a:r>
              <a:rPr lang="ru-RU" altLang="ja-JP" sz="1244" i="1" dirty="0">
                <a:latin typeface="Lucida Bright" panose="02040602050505020304" pitchFamily="18" charset="0"/>
              </a:rPr>
              <a:t>”</a:t>
            </a:r>
            <a:r>
              <a:rPr lang="en-US" altLang="ja-JP" sz="1244" i="1" dirty="0">
                <a:latin typeface="Lucida Bright" panose="02040602050505020304" pitchFamily="18" charset="0"/>
              </a:rPr>
              <a:t>Vermouth Chaser</a:t>
            </a:r>
            <a:r>
              <a:rPr lang="ru-RU" altLang="ja-JP" sz="1244" i="1" dirty="0">
                <a:latin typeface="Lucida Bright" panose="02040602050505020304" pitchFamily="18" charset="0"/>
              </a:rPr>
              <a:t>”</a:t>
            </a:r>
            <a:endParaRPr lang="en-US" altLang="ja-JP" sz="1244" i="1" dirty="0">
              <a:latin typeface="Lucida Bright" panose="02040602050505020304" pitchFamily="18" charset="0"/>
            </a:endParaRP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Maraschino</a:t>
            </a:r>
          </a:p>
        </p:txBody>
      </p:sp>
      <p:sp>
        <p:nvSpPr>
          <p:cNvPr id="45" name="テキスト ボックス 19">
            <a:extLst>
              <a:ext uri="{FF2B5EF4-FFF2-40B4-BE49-F238E27FC236}">
                <a16:creationId xmlns:a16="http://schemas.microsoft.com/office/drawing/2014/main" id="{B622D7D4-AA97-C446-86B0-1575EFCF73EC}"/>
              </a:ext>
            </a:extLst>
          </p:cNvPr>
          <p:cNvSpPr txBox="1"/>
          <p:nvPr/>
        </p:nvSpPr>
        <p:spPr>
          <a:xfrm>
            <a:off x="3817951" y="2884627"/>
            <a:ext cx="1393330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(Bone Dry, Stiff)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D9B84E-CC99-FD41-8ACA-3815FB13B5B1}"/>
              </a:ext>
            </a:extLst>
          </p:cNvPr>
          <p:cNvSpPr txBox="1"/>
          <p:nvPr/>
        </p:nvSpPr>
        <p:spPr>
          <a:xfrm>
            <a:off x="5460505" y="2164310"/>
            <a:ext cx="58221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1100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59" name="正方形/長方形 25">
            <a:extLst>
              <a:ext uri="{FF2B5EF4-FFF2-40B4-BE49-F238E27FC236}">
                <a16:creationId xmlns:a16="http://schemas.microsoft.com/office/drawing/2014/main" id="{E359E832-C2F2-884D-BCAE-006238A10A25}"/>
              </a:ext>
            </a:extLst>
          </p:cNvPr>
          <p:cNvSpPr/>
          <p:nvPr/>
        </p:nvSpPr>
        <p:spPr>
          <a:xfrm>
            <a:off x="476313" y="7303793"/>
            <a:ext cx="1178528" cy="283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 Lily &amp; Gold </a:t>
            </a:r>
            <a:endParaRPr lang="ja-JP" altLang="en-US" sz="1199" b="1">
              <a:latin typeface="Lucida Bright" panose="02040602050505020304" pitchFamily="18" charset="0"/>
            </a:endParaRPr>
          </a:p>
        </p:txBody>
      </p:sp>
      <p:sp>
        <p:nvSpPr>
          <p:cNvPr id="60" name="テキスト ボックス 27">
            <a:extLst>
              <a:ext uri="{FF2B5EF4-FFF2-40B4-BE49-F238E27FC236}">
                <a16:creationId xmlns:a16="http://schemas.microsoft.com/office/drawing/2014/main" id="{226DD65C-6B53-874B-8C17-C7194857183C}"/>
              </a:ext>
            </a:extLst>
          </p:cNvPr>
          <p:cNvSpPr txBox="1"/>
          <p:nvPr/>
        </p:nvSpPr>
        <p:spPr>
          <a:xfrm>
            <a:off x="476313" y="8100174"/>
            <a:ext cx="3070071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(Fruity, </a:t>
            </a:r>
            <a:r>
              <a:rPr lang="en-US" altLang="ja-JP" sz="1240" i="1" dirty="0">
                <a:latin typeface="Lucida Bright" panose="02040602050505020304" pitchFamily="18" charset="0"/>
              </a:rPr>
              <a:t>Inspired by the city of Ginza.)</a:t>
            </a:r>
            <a:endParaRPr lang="ja-JP" altLang="en-US" sz="1240" i="1">
              <a:latin typeface="Lucida Bright" panose="020406020505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F3B8233-0171-4943-AC7D-1193281B6BD5}"/>
              </a:ext>
            </a:extLst>
          </p:cNvPr>
          <p:cNvSpPr txBox="1"/>
          <p:nvPr/>
        </p:nvSpPr>
        <p:spPr>
          <a:xfrm>
            <a:off x="1581813" y="7302271"/>
            <a:ext cx="482824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700</a:t>
            </a:r>
            <a:endParaRPr lang="ja-JP" altLang="en-US" sz="1244"/>
          </a:p>
        </p:txBody>
      </p:sp>
      <p:sp>
        <p:nvSpPr>
          <p:cNvPr id="62" name="テキスト ボックス 26">
            <a:extLst>
              <a:ext uri="{FF2B5EF4-FFF2-40B4-BE49-F238E27FC236}">
                <a16:creationId xmlns:a16="http://schemas.microsoft.com/office/drawing/2014/main" id="{490544B2-6126-9444-A5DC-1FCC7B9C6125}"/>
              </a:ext>
            </a:extLst>
          </p:cNvPr>
          <p:cNvSpPr txBox="1"/>
          <p:nvPr/>
        </p:nvSpPr>
        <p:spPr>
          <a:xfrm>
            <a:off x="523865" y="7709108"/>
            <a:ext cx="3010761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 err="1">
                <a:latin typeface="Lucida Bright" panose="02040602050505020304" pitchFamily="18" charset="0"/>
              </a:rPr>
              <a:t>Matcha</a:t>
            </a:r>
            <a:r>
              <a:rPr lang="en-US" altLang="ja-JP" sz="1244" i="1" dirty="0">
                <a:latin typeface="Lucida Bright" panose="02040602050505020304" pitchFamily="18" charset="0"/>
              </a:rPr>
              <a:t>, Passionfruit, Coconut Water,</a:t>
            </a:r>
          </a:p>
          <a:p>
            <a:r>
              <a:rPr lang="en-US" altLang="ja-JP" sz="1244" i="1" dirty="0">
                <a:latin typeface="Lucida Bright" panose="02040602050505020304" pitchFamily="18" charset="0"/>
              </a:rPr>
              <a:t>Vanilla, Gold</a:t>
            </a:r>
          </a:p>
        </p:txBody>
      </p:sp>
      <p:sp>
        <p:nvSpPr>
          <p:cNvPr id="55" name="テキスト ボックス 33">
            <a:extLst>
              <a:ext uri="{FF2B5EF4-FFF2-40B4-BE49-F238E27FC236}">
                <a16:creationId xmlns:a16="http://schemas.microsoft.com/office/drawing/2014/main" id="{B9C7470A-C9E2-254F-8DFB-2C838F59E54C}"/>
              </a:ext>
            </a:extLst>
          </p:cNvPr>
          <p:cNvSpPr txBox="1"/>
          <p:nvPr/>
        </p:nvSpPr>
        <p:spPr>
          <a:xfrm>
            <a:off x="331174" y="5493420"/>
            <a:ext cx="979755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0"/>
              </a:rPr>
              <a:t>Consulate</a:t>
            </a:r>
            <a:endParaRPr lang="ja-JP" altLang="en-US" sz="1244" b="1">
              <a:latin typeface="Lucida Bright" panose="02040602050505020304" pitchFamily="18" charset="0"/>
            </a:endParaRPr>
          </a:p>
        </p:txBody>
      </p:sp>
      <p:sp>
        <p:nvSpPr>
          <p:cNvPr id="56" name="テキスト ボックス 34">
            <a:extLst>
              <a:ext uri="{FF2B5EF4-FFF2-40B4-BE49-F238E27FC236}">
                <a16:creationId xmlns:a16="http://schemas.microsoft.com/office/drawing/2014/main" id="{64642709-7C42-1B48-BE75-7415DD7508D0}"/>
              </a:ext>
            </a:extLst>
          </p:cNvPr>
          <p:cNvSpPr txBox="1"/>
          <p:nvPr/>
        </p:nvSpPr>
        <p:spPr>
          <a:xfrm>
            <a:off x="298151" y="5806652"/>
            <a:ext cx="2962671" cy="47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Rum, Vermouth,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Fino</a:t>
            </a:r>
            <a:r>
              <a:rPr lang="en-US" altLang="ja-JP" sz="1244" i="1" dirty="0">
                <a:latin typeface="Lucida Bright" panose="02040602050505020304" pitchFamily="18" charset="0"/>
              </a:rPr>
              <a:t> Sherry, Peach </a:t>
            </a:r>
          </a:p>
          <a:p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57" name="テキスト ボックス 35">
            <a:extLst>
              <a:ext uri="{FF2B5EF4-FFF2-40B4-BE49-F238E27FC236}">
                <a16:creationId xmlns:a16="http://schemas.microsoft.com/office/drawing/2014/main" id="{757E5275-3AE0-D641-A422-9A82C315104F}"/>
              </a:ext>
            </a:extLst>
          </p:cNvPr>
          <p:cNvSpPr txBox="1"/>
          <p:nvPr/>
        </p:nvSpPr>
        <p:spPr>
          <a:xfrm>
            <a:off x="298151" y="6288763"/>
            <a:ext cx="5120312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i="1" dirty="0">
                <a:latin typeface="Lucida Bright" panose="02040602050505020304" pitchFamily="18" charset="0"/>
              </a:rPr>
              <a:t>(Rich, A hint of stone fruit. A modern classic by Tony </a:t>
            </a:r>
            <a:r>
              <a:rPr lang="en-US" altLang="ja-JP" sz="1244" i="1" dirty="0" err="1">
                <a:latin typeface="Lucida Bright" panose="02040602050505020304" pitchFamily="18" charset="0"/>
              </a:rPr>
              <a:t>Conigliaro</a:t>
            </a:r>
            <a:r>
              <a:rPr lang="en-US" altLang="ja-JP" sz="1244" i="1" dirty="0">
                <a:latin typeface="Lucida Bright" panose="02040602050505020304" pitchFamily="18" charset="0"/>
              </a:rPr>
              <a:t>)</a:t>
            </a:r>
            <a:endParaRPr lang="ja-JP" altLang="en-US" sz="1244" i="1">
              <a:latin typeface="Lucida Bright" panose="020406020505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FAB50EB-9856-7244-8B88-BECE6CCE44EB}"/>
              </a:ext>
            </a:extLst>
          </p:cNvPr>
          <p:cNvSpPr txBox="1"/>
          <p:nvPr/>
        </p:nvSpPr>
        <p:spPr>
          <a:xfrm>
            <a:off x="1862857" y="5493420"/>
            <a:ext cx="582211" cy="666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b="1" dirty="0">
                <a:latin typeface="Lucida Bright" panose="02040602050505020304" pitchFamily="18" charset="77"/>
              </a:rPr>
              <a:t>1100</a:t>
            </a:r>
            <a:endParaRPr lang="ja-JP" altLang="en-US" sz="1244" b="1">
              <a:latin typeface="Lucida Bright" panose="02040602050505020304" pitchFamily="18" charset="77"/>
            </a:endParaRPr>
          </a:p>
          <a:p>
            <a:endParaRPr lang="ja-JP" altLang="en-US" sz="2487"/>
          </a:p>
        </p:txBody>
      </p:sp>
    </p:spTree>
    <p:extLst>
      <p:ext uri="{BB962C8B-B14F-4D97-AF65-F5344CB8AC3E}">
        <p14:creationId xmlns:p14="http://schemas.microsoft.com/office/powerpoint/2010/main" val="170173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3108E3-2470-D44F-83B9-693D7B36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H="1" flipV="1">
            <a:off x="3055200" y="1324321"/>
            <a:ext cx="890652" cy="530659"/>
          </a:xfrm>
        </p:spPr>
        <p:txBody>
          <a:bodyPr>
            <a:normAutofit/>
          </a:bodyPr>
          <a:lstStyle/>
          <a:p>
            <a:r>
              <a:rPr lang="en-US" altLang="ja-JP" sz="1658" b="1" dirty="0">
                <a:solidFill>
                  <a:srgbClr val="C00000"/>
                </a:solidFill>
                <a:latin typeface="Britannic Bold" panose="020B0903060703020204" pitchFamily="34" charset="0"/>
              </a:rPr>
              <a:t>FOOD</a:t>
            </a:r>
            <a:endParaRPr lang="ja-JP" altLang="en-US" sz="1658" b="1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AA039B9-650A-7543-B696-C070BE6A3CEB}"/>
              </a:ext>
            </a:extLst>
          </p:cNvPr>
          <p:cNvCxnSpPr>
            <a:cxnSpLocks/>
          </p:cNvCxnSpPr>
          <p:nvPr/>
        </p:nvCxnSpPr>
        <p:spPr>
          <a:xfrm>
            <a:off x="903915" y="1332844"/>
            <a:ext cx="5208103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ED1B4E-58DA-F342-B039-CF378B127DB0}"/>
              </a:ext>
            </a:extLst>
          </p:cNvPr>
          <p:cNvSpPr txBox="1"/>
          <p:nvPr/>
        </p:nvSpPr>
        <p:spPr>
          <a:xfrm>
            <a:off x="370733" y="4219120"/>
            <a:ext cx="1375698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b="1" dirty="0">
                <a:latin typeface="Lucida Bright" panose="02040602050505020304" pitchFamily="18" charset="0"/>
              </a:rPr>
              <a:t>Сельдерей </a:t>
            </a:r>
            <a:r>
              <a:rPr lang="ru-RU" altLang="ja-JP" sz="1101" b="1" dirty="0" err="1">
                <a:latin typeface="Lucida Bright" panose="02040602050505020304" pitchFamily="18" charset="0"/>
              </a:rPr>
              <a:t>комбу</a:t>
            </a:r>
            <a:endParaRPr lang="ja-JP" altLang="en-US" sz="1101" b="1" dirty="0">
              <a:latin typeface="Lucida Bright" panose="020406020505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CCBB59-338F-CE4B-9894-34AD67A62162}"/>
              </a:ext>
            </a:extLst>
          </p:cNvPr>
          <p:cNvSpPr txBox="1"/>
          <p:nvPr/>
        </p:nvSpPr>
        <p:spPr>
          <a:xfrm>
            <a:off x="3592142" y="4850837"/>
            <a:ext cx="6094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b="1" dirty="0">
                <a:latin typeface="Lucida Bright" panose="02040602050505020304" pitchFamily="18" charset="0"/>
              </a:rPr>
              <a:t>Рамен</a:t>
            </a:r>
            <a:endParaRPr lang="ja-JP" altLang="en-US" sz="1101" b="1" dirty="0">
              <a:latin typeface="Lucida Bright" panose="020406020505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675245-A5E5-C247-A3CA-4840F87AF912}"/>
              </a:ext>
            </a:extLst>
          </p:cNvPr>
          <p:cNvSpPr txBox="1"/>
          <p:nvPr/>
        </p:nvSpPr>
        <p:spPr>
          <a:xfrm>
            <a:off x="3611674" y="5137577"/>
            <a:ext cx="2120798" cy="600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1101" i="1" dirty="0">
                <a:latin typeface="Lucida Bright" panose="02040602050505020304" pitchFamily="18" charset="0"/>
              </a:rPr>
              <a:t>Рамен на рыбном бульоне с лапшой, томленной курицей и маринованным яйцом</a:t>
            </a:r>
            <a:endParaRPr lang="ja-JP" altLang="en-US" sz="1101" i="1" dirty="0">
              <a:latin typeface="Lucida Bright" panose="020406020505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BF09B3-072C-484E-95A0-EF1541FB2DF8}"/>
              </a:ext>
            </a:extLst>
          </p:cNvPr>
          <p:cNvSpPr txBox="1"/>
          <p:nvPr/>
        </p:nvSpPr>
        <p:spPr>
          <a:xfrm>
            <a:off x="370734" y="4463641"/>
            <a:ext cx="1740494" cy="769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1101" i="1" dirty="0">
                <a:latin typeface="Lucida Bright" panose="02040602050505020304" pitchFamily="18" charset="0"/>
              </a:rPr>
              <a:t>Сельдерей, маринованный с </a:t>
            </a:r>
            <a:r>
              <a:rPr lang="ru-RU" altLang="ja-JP" sz="1101" i="1" dirty="0" err="1">
                <a:latin typeface="Lucida Bright" panose="02040602050505020304" pitchFamily="18" charset="0"/>
              </a:rPr>
              <a:t>комбу</a:t>
            </a:r>
            <a:r>
              <a:rPr lang="ru-RU" altLang="ja-JP" sz="1101" i="1" dirty="0">
                <a:latin typeface="Lucida Bright" panose="02040602050505020304" pitchFamily="18" charset="0"/>
              </a:rPr>
              <a:t>, кунжутным маслом и соевым соусом</a:t>
            </a:r>
            <a:endParaRPr lang="ja-JP" altLang="en-US" sz="110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1EF36D-B7F3-E946-AD29-60D6B306FC28}"/>
              </a:ext>
            </a:extLst>
          </p:cNvPr>
          <p:cNvSpPr txBox="1"/>
          <p:nvPr/>
        </p:nvSpPr>
        <p:spPr>
          <a:xfrm>
            <a:off x="4403121" y="4857062"/>
            <a:ext cx="4491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1" b="1" dirty="0">
                <a:latin typeface="Lucida Bright" panose="02040602050505020304" pitchFamily="18" charset="77"/>
              </a:rPr>
              <a:t>750</a:t>
            </a:r>
            <a:endParaRPr lang="ja-JP" altLang="en-US" sz="1101" b="1">
              <a:latin typeface="Lucida Bright" panose="02040602050505020304" pitchFamily="18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1B87D7-E050-2647-8922-4D7E7CB97312}"/>
              </a:ext>
            </a:extLst>
          </p:cNvPr>
          <p:cNvSpPr txBox="1"/>
          <p:nvPr/>
        </p:nvSpPr>
        <p:spPr>
          <a:xfrm>
            <a:off x="1662065" y="4220754"/>
            <a:ext cx="4491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1" b="1" dirty="0">
                <a:latin typeface="Lucida Bright" panose="02040602050505020304" pitchFamily="18" charset="77"/>
              </a:rPr>
              <a:t>350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C891C98-0AC8-6448-9D16-A6DB95D1E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514" y="156283"/>
            <a:ext cx="3702292" cy="1146188"/>
          </a:xfrm>
          <a:prstGeom prst="rect">
            <a:avLst/>
          </a:prstGeom>
        </p:spPr>
      </p:pic>
      <p:sp>
        <p:nvSpPr>
          <p:cNvPr id="36" name="テキスト ボックス 7">
            <a:extLst>
              <a:ext uri="{FF2B5EF4-FFF2-40B4-BE49-F238E27FC236}">
                <a16:creationId xmlns:a16="http://schemas.microsoft.com/office/drawing/2014/main" id="{541B5B5A-30DE-0345-B12E-E6D532B987D8}"/>
              </a:ext>
            </a:extLst>
          </p:cNvPr>
          <p:cNvSpPr txBox="1"/>
          <p:nvPr/>
        </p:nvSpPr>
        <p:spPr>
          <a:xfrm>
            <a:off x="370733" y="2336206"/>
            <a:ext cx="1002197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b="1" dirty="0" err="1">
                <a:latin typeface="Lucida Bright" panose="02040602050505020304" pitchFamily="18" charset="0"/>
              </a:rPr>
              <a:t>Какинотанэ</a:t>
            </a:r>
            <a:endParaRPr lang="ja-JP" altLang="en-US" sz="1101" b="1" dirty="0">
              <a:latin typeface="Lucida Bright" panose="02040602050505020304" pitchFamily="18" charset="0"/>
            </a:endParaRPr>
          </a:p>
        </p:txBody>
      </p:sp>
      <p:sp>
        <p:nvSpPr>
          <p:cNvPr id="37" name="テキスト ボックス 9">
            <a:extLst>
              <a:ext uri="{FF2B5EF4-FFF2-40B4-BE49-F238E27FC236}">
                <a16:creationId xmlns:a16="http://schemas.microsoft.com/office/drawing/2014/main" id="{21344607-A0E5-F147-98F2-063F7B86E10A}"/>
              </a:ext>
            </a:extLst>
          </p:cNvPr>
          <p:cNvSpPr txBox="1"/>
          <p:nvPr/>
        </p:nvSpPr>
        <p:spPr>
          <a:xfrm>
            <a:off x="331333" y="2626791"/>
            <a:ext cx="1961598" cy="431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1101" i="1" dirty="0">
                <a:latin typeface="Lucida Bright" panose="02040602050505020304" pitchFamily="18" charset="0"/>
              </a:rPr>
              <a:t>Рисовые крекеры и орешки со вкусом </a:t>
            </a:r>
            <a:r>
              <a:rPr lang="ru-RU" altLang="ja-JP" sz="1101" i="1" dirty="0" err="1">
                <a:latin typeface="Lucida Bright" panose="02040602050505020304" pitchFamily="18" charset="0"/>
              </a:rPr>
              <a:t>васаби</a:t>
            </a:r>
            <a:endParaRPr lang="ru-RU" altLang="ja-JP" sz="1101" i="1" dirty="0">
              <a:latin typeface="Lucida Bright" panose="020406020505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6B639E-DE3E-6E43-B76C-A3AE9A16749D}"/>
              </a:ext>
            </a:extLst>
          </p:cNvPr>
          <p:cNvSpPr txBox="1"/>
          <p:nvPr/>
        </p:nvSpPr>
        <p:spPr>
          <a:xfrm>
            <a:off x="1388183" y="2336206"/>
            <a:ext cx="4491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1" b="1" dirty="0">
                <a:latin typeface="Lucida Bright" panose="02040602050505020304" pitchFamily="18" charset="77"/>
              </a:rPr>
              <a:t>350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5952089-BEBE-1E40-953F-E435036D916E}"/>
              </a:ext>
            </a:extLst>
          </p:cNvPr>
          <p:cNvSpPr txBox="1"/>
          <p:nvPr/>
        </p:nvSpPr>
        <p:spPr>
          <a:xfrm>
            <a:off x="4044647" y="45634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/>
          </a:p>
        </p:txBody>
      </p:sp>
      <p:sp>
        <p:nvSpPr>
          <p:cNvPr id="52" name="テキスト ボックス 11">
            <a:extLst>
              <a:ext uri="{FF2B5EF4-FFF2-40B4-BE49-F238E27FC236}">
                <a16:creationId xmlns:a16="http://schemas.microsoft.com/office/drawing/2014/main" id="{CCE0CE95-B93D-A440-860C-B626ABEAFAF9}"/>
              </a:ext>
            </a:extLst>
          </p:cNvPr>
          <p:cNvSpPr txBox="1"/>
          <p:nvPr/>
        </p:nvSpPr>
        <p:spPr>
          <a:xfrm>
            <a:off x="370733" y="8326096"/>
            <a:ext cx="1409360" cy="431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b="1" dirty="0">
                <a:latin typeface="Lucida Bright" panose="02040602050505020304" pitchFamily="18" charset="77"/>
              </a:rPr>
              <a:t>Домашний Ганаш</a:t>
            </a:r>
            <a:endParaRPr lang="en-US" altLang="ja-JP" sz="1100" b="1" dirty="0">
              <a:latin typeface="Lucida Bright" panose="02040602050505020304" pitchFamily="18" charset="77"/>
            </a:endParaRPr>
          </a:p>
          <a:p>
            <a:endParaRPr lang="ja-JP" altLang="en-US" sz="1101" b="1">
              <a:latin typeface="Lucida Bright" panose="02040602050505020304" pitchFamily="18" charset="0"/>
            </a:endParaRPr>
          </a:p>
        </p:txBody>
      </p:sp>
      <p:sp>
        <p:nvSpPr>
          <p:cNvPr id="53" name="テキスト ボックス 12">
            <a:extLst>
              <a:ext uri="{FF2B5EF4-FFF2-40B4-BE49-F238E27FC236}">
                <a16:creationId xmlns:a16="http://schemas.microsoft.com/office/drawing/2014/main" id="{D4A85607-3174-E940-A993-5692067926EF}"/>
              </a:ext>
            </a:extLst>
          </p:cNvPr>
          <p:cNvSpPr txBox="1"/>
          <p:nvPr/>
        </p:nvSpPr>
        <p:spPr>
          <a:xfrm>
            <a:off x="370733" y="8609727"/>
            <a:ext cx="267573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i="1" dirty="0">
                <a:latin typeface="Lucida Bright" panose="02040602050505020304" pitchFamily="18" charset="0"/>
              </a:rPr>
              <a:t>Классический и малиновый с коньяком</a:t>
            </a:r>
            <a:endParaRPr lang="ja-JP" altLang="en-US" sz="1101" i="1">
              <a:latin typeface="Lucida Bright" panose="020406020505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5FCCD76-1A20-864C-AB6F-B9B431CD7F7B}"/>
              </a:ext>
            </a:extLst>
          </p:cNvPr>
          <p:cNvSpPr txBox="1"/>
          <p:nvPr/>
        </p:nvSpPr>
        <p:spPr>
          <a:xfrm>
            <a:off x="2603794" y="8326096"/>
            <a:ext cx="4491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b="1" dirty="0">
                <a:latin typeface="Lucida Bright" panose="02040602050505020304" pitchFamily="18" charset="77"/>
              </a:rPr>
              <a:t>500</a:t>
            </a:r>
            <a:endParaRPr lang="ja-JP" altLang="en-US" sz="1101" b="1">
              <a:latin typeface="Lucida Bright" panose="02040602050505020304" pitchFamily="18" charset="77"/>
            </a:endParaRPr>
          </a:p>
        </p:txBody>
      </p:sp>
      <p:sp>
        <p:nvSpPr>
          <p:cNvPr id="40" name="テキスト ボックス 11">
            <a:extLst>
              <a:ext uri="{FF2B5EF4-FFF2-40B4-BE49-F238E27FC236}">
                <a16:creationId xmlns:a16="http://schemas.microsoft.com/office/drawing/2014/main" id="{5A733C44-6670-1745-9A3D-0A9AA4ED3F8D}"/>
              </a:ext>
            </a:extLst>
          </p:cNvPr>
          <p:cNvSpPr txBox="1"/>
          <p:nvPr/>
        </p:nvSpPr>
        <p:spPr>
          <a:xfrm>
            <a:off x="3552548" y="6079253"/>
            <a:ext cx="888385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b="1" dirty="0">
                <a:latin typeface="Lucida Bright" panose="02040602050505020304" pitchFamily="18" charset="0"/>
              </a:rPr>
              <a:t>Рис карри</a:t>
            </a:r>
            <a:endParaRPr lang="ja-JP" altLang="en-US" sz="1101" b="1" dirty="0">
              <a:latin typeface="Lucida Bright" panose="020406020505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9436FB-048F-4446-BB8D-820BF35C3A85}"/>
              </a:ext>
            </a:extLst>
          </p:cNvPr>
          <p:cNvSpPr txBox="1"/>
          <p:nvPr/>
        </p:nvSpPr>
        <p:spPr>
          <a:xfrm>
            <a:off x="4606262" y="6069931"/>
            <a:ext cx="4491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1" b="1" dirty="0">
                <a:latin typeface="Lucida Bright" panose="02040602050505020304" pitchFamily="18" charset="77"/>
              </a:rPr>
              <a:t>750</a:t>
            </a:r>
            <a:endParaRPr lang="ja-JP" altLang="en-US" sz="1101" b="1">
              <a:latin typeface="Lucida Bright" panose="02040602050505020304" pitchFamily="18" charset="77"/>
            </a:endParaRPr>
          </a:p>
        </p:txBody>
      </p:sp>
      <p:sp>
        <p:nvSpPr>
          <p:cNvPr id="45" name="テキスト ボックス 12">
            <a:extLst>
              <a:ext uri="{FF2B5EF4-FFF2-40B4-BE49-F238E27FC236}">
                <a16:creationId xmlns:a16="http://schemas.microsoft.com/office/drawing/2014/main" id="{4B7B63F0-A10D-F641-BBBD-5EB1A8DB20BA}"/>
              </a:ext>
            </a:extLst>
          </p:cNvPr>
          <p:cNvSpPr txBox="1"/>
          <p:nvPr/>
        </p:nvSpPr>
        <p:spPr>
          <a:xfrm>
            <a:off x="3569700" y="6389902"/>
            <a:ext cx="243400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1101" i="1" dirty="0">
                <a:latin typeface="Lucida Bright" panose="02040602050505020304" pitchFamily="18" charset="0"/>
              </a:rPr>
              <a:t>Специальная смесь специй для карри,  фарш из говядины и рис</a:t>
            </a:r>
            <a:r>
              <a:rPr lang="en-US" altLang="ja-JP" sz="1101" i="1" dirty="0">
                <a:latin typeface="Lucida Bright" panose="02040602050505020304" pitchFamily="18" charset="0"/>
              </a:rPr>
              <a:t> </a:t>
            </a:r>
            <a:br>
              <a:rPr lang="ru-RU" altLang="ja-JP" sz="1101" i="1" dirty="0">
                <a:latin typeface="Lucida Bright" panose="02040602050505020304" pitchFamily="18" charset="0"/>
              </a:rPr>
            </a:br>
            <a:endParaRPr lang="ru-RU" altLang="ja-JP" sz="1101" i="1" dirty="0">
              <a:latin typeface="Lucida Bright" panose="02040602050505020304" pitchFamily="18" charset="0"/>
            </a:endParaRPr>
          </a:p>
          <a:p>
            <a:r>
              <a:rPr lang="ru-RU" altLang="ja-JP" sz="1101" i="1" dirty="0">
                <a:latin typeface="Lucida Bright" panose="02040602050505020304" pitchFamily="18" charset="0"/>
              </a:rPr>
              <a:t>Попробуйте с</a:t>
            </a:r>
            <a:r>
              <a:rPr lang="fr-FR" altLang="ja-JP" sz="1101" i="1" dirty="0">
                <a:latin typeface="Lucida Bright" panose="02040602050505020304" pitchFamily="18" charset="0"/>
              </a:rPr>
              <a:t> </a:t>
            </a:r>
            <a:r>
              <a:rPr lang="en-US" altLang="ja-JP" sz="1101" i="1" dirty="0" err="1">
                <a:latin typeface="Lucida Bright" panose="02040602050505020304" pitchFamily="18" charset="0"/>
              </a:rPr>
              <a:t>Gin&amp;Tonic</a:t>
            </a:r>
            <a:r>
              <a:rPr lang="en-US" altLang="ja-JP" sz="1101" i="1" dirty="0">
                <a:latin typeface="Lucida Bright" panose="02040602050505020304" pitchFamily="18" charset="0"/>
              </a:rPr>
              <a:t>. Damn Good</a:t>
            </a:r>
            <a:endParaRPr lang="ja-JP" altLang="en-US" sz="1101" i="1" dirty="0">
              <a:latin typeface="Lucida Bright" panose="02040602050505020304" pitchFamily="18" charset="0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F565B14F-67D5-3743-82B4-958AAC5B50D6}"/>
              </a:ext>
            </a:extLst>
          </p:cNvPr>
          <p:cNvSpPr txBox="1">
            <a:spLocks/>
          </p:cNvSpPr>
          <p:nvPr/>
        </p:nvSpPr>
        <p:spPr>
          <a:xfrm rot="10800000" flipH="1" flipV="1">
            <a:off x="331333" y="1366061"/>
            <a:ext cx="890652" cy="530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658" b="1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86CDE3-5732-114E-9B6E-7295A73CE681}"/>
              </a:ext>
            </a:extLst>
          </p:cNvPr>
          <p:cNvSpPr txBox="1"/>
          <p:nvPr/>
        </p:nvSpPr>
        <p:spPr>
          <a:xfrm>
            <a:off x="346321" y="3276084"/>
            <a:ext cx="1071127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b="1" dirty="0">
                <a:latin typeface="Lucida Bright" panose="02040602050505020304" pitchFamily="18" charset="77"/>
              </a:rPr>
              <a:t>Чипсы и </a:t>
            </a:r>
            <a:r>
              <a:rPr lang="ru-RU" altLang="ja-JP" sz="1101" b="1" dirty="0" err="1">
                <a:latin typeface="Lucida Bright" panose="02040602050505020304" pitchFamily="18" charset="77"/>
              </a:rPr>
              <a:t>дип</a:t>
            </a:r>
            <a:endParaRPr lang="ja-JP" altLang="en-US" sz="1101" b="1">
              <a:latin typeface="Lucida Bright" panose="02040602050505020304" pitchFamily="18" charset="7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1193F3-C3C9-524F-A991-D550DC98DFBF}"/>
              </a:ext>
            </a:extLst>
          </p:cNvPr>
          <p:cNvSpPr txBox="1"/>
          <p:nvPr/>
        </p:nvSpPr>
        <p:spPr>
          <a:xfrm>
            <a:off x="331483" y="3532029"/>
            <a:ext cx="1961448" cy="600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1101" i="1" dirty="0">
                <a:latin typeface="Lucida Bright" panose="02040602050505020304" pitchFamily="18" charset="0"/>
              </a:rPr>
              <a:t>Картофельные чипсы с </a:t>
            </a:r>
            <a:r>
              <a:rPr lang="ru-RU" altLang="ja-JP" sz="1101" i="1" dirty="0" err="1">
                <a:latin typeface="Lucida Bright" panose="02040602050505020304" pitchFamily="18" charset="0"/>
              </a:rPr>
              <a:t>трюфельно</a:t>
            </a:r>
            <a:r>
              <a:rPr lang="ru-RU" altLang="ja-JP" sz="1101" i="1" dirty="0">
                <a:latin typeface="Lucida Bright" panose="02040602050505020304" pitchFamily="18" charset="0"/>
              </a:rPr>
              <a:t>-сметанным соусом</a:t>
            </a:r>
            <a:endParaRPr lang="ja-JP" altLang="en-US" sz="110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1119AC5-2065-7E42-B6CA-2155238ED728}"/>
              </a:ext>
            </a:extLst>
          </p:cNvPr>
          <p:cNvSpPr txBox="1"/>
          <p:nvPr/>
        </p:nvSpPr>
        <p:spPr>
          <a:xfrm>
            <a:off x="1879591" y="3256245"/>
            <a:ext cx="4491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1" b="1" dirty="0">
                <a:latin typeface="Lucida Bright" panose="02040602050505020304" pitchFamily="18" charset="77"/>
              </a:rPr>
              <a:t>350</a:t>
            </a:r>
            <a:endParaRPr lang="ja-JP" altLang="en-US" sz="110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AAE868-1EC0-6F4E-8144-297A89B77274}"/>
              </a:ext>
            </a:extLst>
          </p:cNvPr>
          <p:cNvSpPr txBox="1"/>
          <p:nvPr/>
        </p:nvSpPr>
        <p:spPr>
          <a:xfrm>
            <a:off x="2108200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0C2C9BE-A610-5343-B2DC-52DA11902B3D}"/>
              </a:ext>
            </a:extLst>
          </p:cNvPr>
          <p:cNvSpPr txBox="1"/>
          <p:nvPr/>
        </p:nvSpPr>
        <p:spPr>
          <a:xfrm>
            <a:off x="4653273" y="12633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67" name="テキスト ボックス 7">
            <a:extLst>
              <a:ext uri="{FF2B5EF4-FFF2-40B4-BE49-F238E27FC236}">
                <a16:creationId xmlns:a16="http://schemas.microsoft.com/office/drawing/2014/main" id="{50F837B1-9EF8-394E-B985-A9EA69AF10F1}"/>
              </a:ext>
            </a:extLst>
          </p:cNvPr>
          <p:cNvSpPr txBox="1"/>
          <p:nvPr/>
        </p:nvSpPr>
        <p:spPr>
          <a:xfrm>
            <a:off x="3592142" y="3463392"/>
            <a:ext cx="2140330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b="1" dirty="0">
                <a:latin typeface="Lucida Bright" panose="02040602050505020304" pitchFamily="18" charset="0"/>
              </a:rPr>
              <a:t>Терияки </a:t>
            </a:r>
            <a:r>
              <a:rPr lang="ru-RU" altLang="ja-JP" sz="1101" b="1" dirty="0" err="1">
                <a:latin typeface="Lucida Bright" panose="02040602050505020304" pitchFamily="18" charset="0"/>
              </a:rPr>
              <a:t>пулд</a:t>
            </a:r>
            <a:r>
              <a:rPr lang="ru-RU" altLang="ja-JP" sz="1101" b="1" dirty="0">
                <a:latin typeface="Lucida Bright" panose="02040602050505020304" pitchFamily="18" charset="0"/>
              </a:rPr>
              <a:t> </a:t>
            </a:r>
            <a:r>
              <a:rPr lang="ru-RU" altLang="ja-JP" sz="1101" b="1" dirty="0" err="1">
                <a:latin typeface="Lucida Bright" panose="02040602050505020304" pitchFamily="18" charset="0"/>
              </a:rPr>
              <a:t>порк</a:t>
            </a:r>
            <a:r>
              <a:rPr lang="ru-RU" altLang="ja-JP" sz="1101" b="1" dirty="0">
                <a:latin typeface="Lucida Bright" panose="02040602050505020304" pitchFamily="18" charset="0"/>
              </a:rPr>
              <a:t> </a:t>
            </a:r>
            <a:r>
              <a:rPr lang="ru-RU" altLang="ja-JP" sz="1101" b="1" dirty="0" err="1">
                <a:latin typeface="Lucida Bright" panose="02040602050505020304" pitchFamily="18" charset="0"/>
              </a:rPr>
              <a:t>сендвич</a:t>
            </a:r>
            <a:endParaRPr lang="ja-JP" altLang="en-US" sz="1101" b="1" dirty="0">
              <a:latin typeface="Lucida Bright" panose="02040602050505020304" pitchFamily="18" charset="0"/>
            </a:endParaRPr>
          </a:p>
        </p:txBody>
      </p:sp>
      <p:sp>
        <p:nvSpPr>
          <p:cNvPr id="68" name="テキスト ボックス 9">
            <a:extLst>
              <a:ext uri="{FF2B5EF4-FFF2-40B4-BE49-F238E27FC236}">
                <a16:creationId xmlns:a16="http://schemas.microsoft.com/office/drawing/2014/main" id="{89030B63-AA32-7D44-83C7-048376B6CA1B}"/>
              </a:ext>
            </a:extLst>
          </p:cNvPr>
          <p:cNvSpPr txBox="1"/>
          <p:nvPr/>
        </p:nvSpPr>
        <p:spPr>
          <a:xfrm>
            <a:off x="3592142" y="3751240"/>
            <a:ext cx="2411557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1101" i="1" dirty="0">
                <a:latin typeface="Lucida Bright" panose="02040602050505020304" pitchFamily="18" charset="0"/>
              </a:rPr>
              <a:t>Рваная свинина в соусе </a:t>
            </a:r>
            <a:r>
              <a:rPr lang="ru-RU" altLang="ja-JP" sz="1101" i="1" dirty="0" err="1">
                <a:latin typeface="Lucida Bright" panose="02040602050505020304" pitchFamily="18" charset="0"/>
              </a:rPr>
              <a:t>терияки</a:t>
            </a:r>
            <a:r>
              <a:rPr lang="ru-RU" altLang="ja-JP" sz="1101" i="1" dirty="0">
                <a:latin typeface="Lucida Bright" panose="02040602050505020304" pitchFamily="18" charset="0"/>
              </a:rPr>
              <a:t> с </a:t>
            </a:r>
            <a:r>
              <a:rPr lang="ru-RU" altLang="ja-JP" sz="1101" i="1" dirty="0" err="1">
                <a:latin typeface="Lucida Bright" panose="02040602050505020304" pitchFamily="18" charset="0"/>
              </a:rPr>
              <a:t>шрирача-майо</a:t>
            </a:r>
            <a:r>
              <a:rPr lang="ru-RU" altLang="ja-JP" sz="1101" i="1" dirty="0">
                <a:latin typeface="Lucida Bright" panose="02040602050505020304" pitchFamily="18" charset="0"/>
              </a:rPr>
              <a:t>, в булочках для бургера</a:t>
            </a:r>
            <a:endParaRPr lang="en-US" altLang="ja-JP" sz="1101" i="1" dirty="0">
              <a:latin typeface="Lucida Bright" panose="02040602050505020304" pitchFamily="18" charset="0"/>
            </a:endParaRPr>
          </a:p>
          <a:p>
            <a:r>
              <a:rPr lang="ru-RU" altLang="ja-JP" sz="1101" i="1" dirty="0">
                <a:latin typeface="Lucida Bright" panose="02040602050505020304" pitchFamily="18" charset="0"/>
              </a:rPr>
              <a:t>Подается с домашними маринованными огурцами</a:t>
            </a:r>
            <a:endParaRPr lang="en-US" altLang="ja-JP" sz="1101" i="1" dirty="0">
              <a:latin typeface="Lucida Bright" panose="020406020505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471D0B-A998-6D42-BCF6-F98F218D953F}"/>
              </a:ext>
            </a:extLst>
          </p:cNvPr>
          <p:cNvSpPr txBox="1"/>
          <p:nvPr/>
        </p:nvSpPr>
        <p:spPr>
          <a:xfrm>
            <a:off x="6003699" y="3465628"/>
            <a:ext cx="4491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1" b="1" dirty="0">
                <a:latin typeface="Lucida Bright" panose="02040602050505020304" pitchFamily="18" charset="77"/>
              </a:rPr>
              <a:t>750</a:t>
            </a:r>
          </a:p>
        </p:txBody>
      </p:sp>
      <p:sp>
        <p:nvSpPr>
          <p:cNvPr id="43" name="テキスト ボックス 7">
            <a:extLst>
              <a:ext uri="{FF2B5EF4-FFF2-40B4-BE49-F238E27FC236}">
                <a16:creationId xmlns:a16="http://schemas.microsoft.com/office/drawing/2014/main" id="{E329B9BF-7E08-9846-AF3E-D183D734D4D2}"/>
              </a:ext>
            </a:extLst>
          </p:cNvPr>
          <p:cNvSpPr txBox="1"/>
          <p:nvPr/>
        </p:nvSpPr>
        <p:spPr>
          <a:xfrm>
            <a:off x="3592142" y="2336339"/>
            <a:ext cx="1519968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b="1" dirty="0">
                <a:latin typeface="Lucida Bright" panose="02040602050505020304" pitchFamily="18" charset="0"/>
              </a:rPr>
              <a:t>Жареные сардины</a:t>
            </a:r>
            <a:endParaRPr lang="ja-JP" altLang="en-US" sz="1100" b="1" dirty="0">
              <a:latin typeface="Lucida Bright" panose="02040602050505020304" pitchFamily="18" charset="77"/>
            </a:endParaRPr>
          </a:p>
        </p:txBody>
      </p:sp>
      <p:sp>
        <p:nvSpPr>
          <p:cNvPr id="44" name="テキスト ボックス 9">
            <a:extLst>
              <a:ext uri="{FF2B5EF4-FFF2-40B4-BE49-F238E27FC236}">
                <a16:creationId xmlns:a16="http://schemas.microsoft.com/office/drawing/2014/main" id="{2249E3A7-4187-1B40-85DD-85B887BEB9A9}"/>
              </a:ext>
            </a:extLst>
          </p:cNvPr>
          <p:cNvSpPr txBox="1"/>
          <p:nvPr/>
        </p:nvSpPr>
        <p:spPr>
          <a:xfrm>
            <a:off x="3552548" y="2627475"/>
            <a:ext cx="2900313" cy="769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1101" i="1" dirty="0">
                <a:latin typeface="Lucida Bright" panose="02040602050505020304" pitchFamily="18" charset="0"/>
              </a:rPr>
              <a:t>Готовятся с луком-шалот, лимоном, орегано и сливочным маслом</a:t>
            </a:r>
            <a:br>
              <a:rPr lang="ru-RU" altLang="ja-JP" sz="1101" i="1" dirty="0">
                <a:latin typeface="Lucida Bright" panose="02040602050505020304" pitchFamily="18" charset="0"/>
              </a:rPr>
            </a:br>
            <a:r>
              <a:rPr lang="ru-RU" altLang="ja-JP" sz="1101" i="1" dirty="0">
                <a:latin typeface="Lucida Bright" panose="02040602050505020304" pitchFamily="18" charset="0"/>
              </a:rPr>
              <a:t>Подаются с японским майонезом и багетом</a:t>
            </a:r>
            <a:endParaRPr lang="en-US" altLang="ja-JP" sz="1101" i="1" dirty="0">
              <a:latin typeface="Lucida Bright" panose="020406020505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515534-EE42-A04D-B436-AEADC6C16DA0}"/>
              </a:ext>
            </a:extLst>
          </p:cNvPr>
          <p:cNvSpPr txBox="1"/>
          <p:nvPr/>
        </p:nvSpPr>
        <p:spPr>
          <a:xfrm>
            <a:off x="5812033" y="2331122"/>
            <a:ext cx="4491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1" b="1" dirty="0">
                <a:latin typeface="Lucida Bright" panose="02040602050505020304" pitchFamily="18" charset="77"/>
              </a:rPr>
              <a:t>700</a:t>
            </a:r>
          </a:p>
        </p:txBody>
      </p:sp>
      <p:sp>
        <p:nvSpPr>
          <p:cNvPr id="48" name="テキスト ボックス 7">
            <a:extLst>
              <a:ext uri="{FF2B5EF4-FFF2-40B4-BE49-F238E27FC236}">
                <a16:creationId xmlns:a16="http://schemas.microsoft.com/office/drawing/2014/main" id="{D73A31E8-18FA-064F-BE54-EB8A60DF1253}"/>
              </a:ext>
            </a:extLst>
          </p:cNvPr>
          <p:cNvSpPr txBox="1"/>
          <p:nvPr/>
        </p:nvSpPr>
        <p:spPr>
          <a:xfrm>
            <a:off x="370733" y="7001869"/>
            <a:ext cx="13805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0" b="1" dirty="0">
                <a:latin typeface="Lucida Bright" panose="02040602050505020304" pitchFamily="18" charset="77"/>
              </a:rPr>
              <a:t>Куриный Паштет</a:t>
            </a:r>
            <a:endParaRPr lang="ja-JP" altLang="en-US" sz="1100" b="1" dirty="0">
              <a:latin typeface="Lucida Bright" panose="02040602050505020304" pitchFamily="18" charset="77"/>
            </a:endParaRPr>
          </a:p>
        </p:txBody>
      </p:sp>
      <p:sp>
        <p:nvSpPr>
          <p:cNvPr id="49" name="テキスト ボックス 9">
            <a:extLst>
              <a:ext uri="{FF2B5EF4-FFF2-40B4-BE49-F238E27FC236}">
                <a16:creationId xmlns:a16="http://schemas.microsoft.com/office/drawing/2014/main" id="{4178522F-F4D4-6240-BC48-C5570E66A2D3}"/>
              </a:ext>
            </a:extLst>
          </p:cNvPr>
          <p:cNvSpPr txBox="1"/>
          <p:nvPr/>
        </p:nvSpPr>
        <p:spPr>
          <a:xfrm>
            <a:off x="331140" y="7293006"/>
            <a:ext cx="1961792" cy="431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1101" i="1" dirty="0">
                <a:latin typeface="Lucida Bright" panose="02040602050505020304" pitchFamily="18" charset="0"/>
              </a:rPr>
              <a:t>Подается с маринованным красным луком и свеклой</a:t>
            </a:r>
            <a:endParaRPr lang="en-US" altLang="ja-JP" sz="1101" i="1" dirty="0">
              <a:latin typeface="Lucida Bright" panose="020406020505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EEF32B-7F19-B746-9356-4192ED739CA9}"/>
              </a:ext>
            </a:extLst>
          </p:cNvPr>
          <p:cNvSpPr txBox="1"/>
          <p:nvPr/>
        </p:nvSpPr>
        <p:spPr>
          <a:xfrm>
            <a:off x="2590624" y="6996652"/>
            <a:ext cx="4491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1" b="1" dirty="0">
                <a:latin typeface="Lucida Bright" panose="02040602050505020304" pitchFamily="18" charset="77"/>
              </a:rPr>
              <a:t>700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8399E6-932E-7C49-A120-DF8026D1D0E8}"/>
              </a:ext>
            </a:extLst>
          </p:cNvPr>
          <p:cNvSpPr txBox="1"/>
          <p:nvPr/>
        </p:nvSpPr>
        <p:spPr>
          <a:xfrm>
            <a:off x="4167346" y="80412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67CF19D-41BC-4248-A38D-8380ECCDF689}"/>
              </a:ext>
            </a:extLst>
          </p:cNvPr>
          <p:cNvSpPr txBox="1"/>
          <p:nvPr/>
        </p:nvSpPr>
        <p:spPr>
          <a:xfrm>
            <a:off x="346321" y="5665160"/>
            <a:ext cx="1664238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ja-JP" sz="1101" b="1" dirty="0">
                <a:latin typeface="Lucida Bright" panose="02040602050505020304" pitchFamily="18" charset="77"/>
              </a:rPr>
              <a:t>Оливки</a:t>
            </a:r>
            <a:r>
              <a:rPr lang="en-US" altLang="ja-JP" sz="1101" b="1" dirty="0">
                <a:latin typeface="Lucida Bright" panose="02040602050505020304" pitchFamily="18" charset="77"/>
              </a:rPr>
              <a:t> &amp; </a:t>
            </a:r>
            <a:r>
              <a:rPr lang="ru-RU" altLang="ja-JP" sz="1101" b="1" dirty="0">
                <a:latin typeface="Lucida Bright" panose="02040602050505020304" pitchFamily="18" charset="77"/>
              </a:rPr>
              <a:t>Артишоки</a:t>
            </a:r>
            <a:endParaRPr lang="ja-JP" altLang="en-US" sz="1101" b="1" dirty="0">
              <a:latin typeface="Lucida Bright" panose="02040602050505020304" pitchFamily="18" charset="7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D89E7AB-923B-104C-8F01-1EFA500A83FE}"/>
              </a:ext>
            </a:extLst>
          </p:cNvPr>
          <p:cNvSpPr txBox="1"/>
          <p:nvPr/>
        </p:nvSpPr>
        <p:spPr>
          <a:xfrm>
            <a:off x="331483" y="5921106"/>
            <a:ext cx="1776717" cy="1108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1101" i="1" dirty="0">
                <a:latin typeface="Lucida Bright" panose="02040602050505020304" pitchFamily="18" charset="0"/>
              </a:rPr>
              <a:t>Сицилийские оливки</a:t>
            </a:r>
            <a:r>
              <a:rPr lang="en-US" altLang="ja-JP" sz="1101" i="1" dirty="0">
                <a:latin typeface="Lucida Bright" panose="02040602050505020304" pitchFamily="18" charset="0"/>
              </a:rPr>
              <a:t>,</a:t>
            </a:r>
            <a:r>
              <a:rPr lang="ru-RU" altLang="ja-JP" sz="1101" i="1" dirty="0">
                <a:latin typeface="Lucida Bright" panose="02040602050505020304" pitchFamily="18" charset="0"/>
              </a:rPr>
              <a:t> артишоки по-римски, маринованный сладкий перец</a:t>
            </a:r>
            <a:endParaRPr lang="en-US" altLang="ja-JP" sz="1101" i="1" dirty="0">
              <a:latin typeface="Lucida Bright" panose="02040602050505020304" pitchFamily="18" charset="0"/>
            </a:endParaRPr>
          </a:p>
          <a:p>
            <a:endParaRPr lang="ja-JP" altLang="en-US" sz="1101" i="1" dirty="0">
              <a:latin typeface="Lucida Bright" panose="02040602050505020304" pitchFamily="18" charset="0"/>
            </a:endParaRPr>
          </a:p>
          <a:p>
            <a:endParaRPr lang="ja-JP" altLang="en-US" sz="1101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627E542-70C2-A74D-AE60-24A6D3FA0357}"/>
              </a:ext>
            </a:extLst>
          </p:cNvPr>
          <p:cNvSpPr txBox="1"/>
          <p:nvPr/>
        </p:nvSpPr>
        <p:spPr>
          <a:xfrm>
            <a:off x="1879591" y="5645321"/>
            <a:ext cx="449162" cy="261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1" b="1" dirty="0">
                <a:latin typeface="Lucida Bright" panose="02040602050505020304" pitchFamily="18" charset="77"/>
              </a:rPr>
              <a:t>500</a:t>
            </a:r>
            <a:endParaRPr lang="ja-JP" altLang="en-US" sz="1101"/>
          </a:p>
        </p:txBody>
      </p:sp>
    </p:spTree>
    <p:extLst>
      <p:ext uri="{BB962C8B-B14F-4D97-AF65-F5344CB8AC3E}">
        <p14:creationId xmlns:p14="http://schemas.microsoft.com/office/powerpoint/2010/main" val="4059770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11986407</TotalTime>
  <Words>659</Words>
  <Application>Microsoft Macintosh PowerPoint</Application>
  <PresentationFormat>A4 Paper (210x297 mm)</PresentationFormat>
  <Paragraphs>157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Lantinghei SC Demibold</vt:lpstr>
      <vt:lpstr>游ゴシック</vt:lpstr>
      <vt:lpstr>游ゴシック Light</vt:lpstr>
      <vt:lpstr>Arial</vt:lpstr>
      <vt:lpstr>Britannic Bold</vt:lpstr>
      <vt:lpstr>Calibri</vt:lpstr>
      <vt:lpstr>Calibri Light</vt:lpstr>
      <vt:lpstr>Lucida Bright</vt:lpstr>
      <vt:lpstr>Silom</vt:lpstr>
      <vt:lpstr>Office Theme</vt:lpstr>
      <vt:lpstr>COCKTAILS </vt:lpstr>
      <vt:lpstr>COCKTAILS</vt:lpstr>
      <vt:lpstr>COCKTAILS </vt:lpstr>
      <vt:lpstr>FOOD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COCKTAILS </dc:title>
  <dc:creator>Inagaki Yuta</dc:creator>
  <cp:lastModifiedBy>Inagaki Yuta</cp:lastModifiedBy>
  <cp:revision>215</cp:revision>
  <dcterms:created xsi:type="dcterms:W3CDTF">2021-02-10T15:16:22Z</dcterms:created>
  <dcterms:modified xsi:type="dcterms:W3CDTF">2024-02-18T15:57:39Z</dcterms:modified>
</cp:coreProperties>
</file>